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2.bin" ContentType="application/vnd.openxmlformats-officedocument.oleObject"/>
  <Override PartName="/ppt/notesSlides/notesSlide11.xml" ContentType="application/vnd.openxmlformats-officedocument.presentationml.notesSlide+xml"/>
  <Override PartName="/ppt/embeddings/oleObject3.bin" ContentType="application/vnd.openxmlformats-officedocument.oleObject"/>
  <Override PartName="/ppt/notesSlides/notesSlide12.xml" ContentType="application/vnd.openxmlformats-officedocument.presentationml.notesSlide+xml"/>
  <Override PartName="/ppt/embeddings/oleObject4.bin" ContentType="application/vnd.openxmlformats-officedocument.oleObject"/>
  <Override PartName="/ppt/notesSlides/notesSlide13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embeddings/oleObject11.bin" ContentType="application/vnd.openxmlformats-officedocument.oleObject"/>
  <Override PartName="/ppt/notesSlides/notesSlide139.xml" ContentType="application/vnd.openxmlformats-officedocument.presentationml.notesSlide+xml"/>
  <Override PartName="/ppt/embeddings/oleObject12.bin" ContentType="application/vnd.openxmlformats-officedocument.oleObject"/>
  <Override PartName="/ppt/notesSlides/notesSlide140.xml" ContentType="application/vnd.openxmlformats-officedocument.presentationml.notesSlide+xml"/>
  <Override PartName="/ppt/embeddings/oleObject13.bin" ContentType="application/vnd.openxmlformats-officedocument.oleObject"/>
  <Override PartName="/ppt/notesSlides/notesSlide141.xml" ContentType="application/vnd.openxmlformats-officedocument.presentationml.notesSlide+xml"/>
  <Override PartName="/ppt/embeddings/oleObject14.bin" ContentType="application/vnd.openxmlformats-officedocument.oleObject"/>
  <Override PartName="/ppt/notesSlides/notesSlide142.xml" ContentType="application/vnd.openxmlformats-officedocument.presentationml.notesSlide+xml"/>
  <Override PartName="/ppt/embeddings/oleObject15.bin" ContentType="application/vnd.openxmlformats-officedocument.oleObject"/>
  <Override PartName="/ppt/notesSlides/notesSlide143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9"/>
  </p:notesMasterIdLst>
  <p:handoutMasterIdLst>
    <p:handoutMasterId r:id="rId180"/>
  </p:handoutMasterIdLst>
  <p:sldIdLst>
    <p:sldId id="258" r:id="rId2"/>
    <p:sldId id="442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436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437" r:id="rId61"/>
    <p:sldId id="438" r:id="rId62"/>
    <p:sldId id="439" r:id="rId63"/>
    <p:sldId id="440" r:id="rId64"/>
    <p:sldId id="322" r:id="rId65"/>
    <p:sldId id="323" r:id="rId66"/>
    <p:sldId id="324" r:id="rId67"/>
    <p:sldId id="325" r:id="rId68"/>
    <p:sldId id="326" r:id="rId69"/>
    <p:sldId id="327" r:id="rId70"/>
    <p:sldId id="441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207" autoAdjust="0"/>
    <p:restoredTop sz="73305" autoAdjust="0"/>
  </p:normalViewPr>
  <p:slideViewPr>
    <p:cSldViewPr snapToGrid="0" snapToObjects="1">
      <p:cViewPr varScale="1">
        <p:scale>
          <a:sx n="60" d="100"/>
          <a:sy n="60" d="100"/>
        </p:scale>
        <p:origin x="-1528" y="-104"/>
      </p:cViewPr>
      <p:guideLst>
        <p:guide orient="horz" pos="2160"/>
        <p:guide pos="5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handoutMaster" Target="handoutMasters/handoutMaster1.xml"/><Relationship Id="rId181" Type="http://schemas.openxmlformats.org/officeDocument/2006/relationships/printerSettings" Target="printerSettings/printerSettings1.bin"/><Relationship Id="rId182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viewProps" Target="viewProps.xml"/><Relationship Id="rId184" Type="http://schemas.openxmlformats.org/officeDocument/2006/relationships/theme" Target="theme/theme1.xml"/><Relationship Id="rId185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89C97AA-5D3F-E44B-B1D1-E43822659D0B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913B90-EB60-F64B-869F-84FF0DC7B92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590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25EF0B9-E8E4-CE42-88C8-1CC24C813194}" type="slidenum">
              <a:rPr lang="en-US" sz="1200"/>
              <a:pPr/>
              <a:t>125</a:t>
            </a:fld>
            <a:endParaRPr lang="en-US" sz="1200"/>
          </a:p>
        </p:txBody>
      </p:sp>
      <p:sp>
        <p:nvSpPr>
          <p:cNvPr id="2027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ECCDB5B-A387-8341-B1C6-B991DD336314}" type="slidenum">
              <a:rPr lang="en-US" sz="1200"/>
              <a:pPr/>
              <a:t>126</a:t>
            </a:fld>
            <a:endParaRPr lang="en-US" sz="1200"/>
          </a:p>
        </p:txBody>
      </p:sp>
      <p:sp>
        <p:nvSpPr>
          <p:cNvPr id="2037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D4AA1B2-BC3F-A745-8782-09F2C33EFBAA}" type="slidenum">
              <a:rPr lang="en-US" sz="1200"/>
              <a:pPr/>
              <a:t>127</a:t>
            </a:fld>
            <a:endParaRPr lang="en-US" sz="1200"/>
          </a:p>
        </p:txBody>
      </p:sp>
      <p:sp>
        <p:nvSpPr>
          <p:cNvPr id="2048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612706B-89A0-604C-9AD0-17E2C610204F}" type="slidenum">
              <a:rPr lang="en-US" sz="1200"/>
              <a:pPr/>
              <a:t>128</a:t>
            </a:fld>
            <a:endParaRPr lang="en-US" sz="1200"/>
          </a:p>
        </p:txBody>
      </p:sp>
      <p:sp>
        <p:nvSpPr>
          <p:cNvPr id="2058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9C7EA63F-24EF-E04F-B59B-7D6E0A136B52}" type="slidenum">
              <a:rPr lang="en-US" sz="1200"/>
              <a:pPr/>
              <a:t>129</a:t>
            </a:fld>
            <a:endParaRPr lang="en-US" sz="1200"/>
          </a:p>
        </p:txBody>
      </p:sp>
      <p:sp>
        <p:nvSpPr>
          <p:cNvPr id="2068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0765BA8-A230-F449-8386-0AD1FB1C5A8C}" type="slidenum">
              <a:rPr lang="en-US" sz="1200"/>
              <a:pPr/>
              <a:t>130</a:t>
            </a:fld>
            <a:endParaRPr lang="en-US" sz="1200"/>
          </a:p>
        </p:txBody>
      </p:sp>
      <p:sp>
        <p:nvSpPr>
          <p:cNvPr id="2078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5EBA1FC-3A68-804A-91C8-47216FE64CAD}" type="slidenum">
              <a:rPr lang="en-US" sz="1200"/>
              <a:pPr/>
              <a:t>131</a:t>
            </a:fld>
            <a:endParaRPr lang="en-US" sz="1200"/>
          </a:p>
        </p:txBody>
      </p:sp>
      <p:sp>
        <p:nvSpPr>
          <p:cNvPr id="2088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68F6F8B-C30B-0F47-9DF3-C2992BDC56CD}" type="slidenum">
              <a:rPr lang="en-US" sz="1200"/>
              <a:pPr/>
              <a:t>132</a:t>
            </a:fld>
            <a:endParaRPr lang="en-US" sz="120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68F6F8B-C30B-0F47-9DF3-C2992BDC56CD}" type="slidenum">
              <a:rPr lang="en-US" sz="1200"/>
              <a:pPr/>
              <a:t>133</a:t>
            </a:fld>
            <a:endParaRPr lang="en-US" sz="120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EFAF513-8E3E-A74C-AFB6-26BFE3CAE0DB}" type="slidenum">
              <a:rPr lang="en-US" sz="1200"/>
              <a:pPr/>
              <a:t>134</a:t>
            </a:fld>
            <a:endParaRPr lang="en-US" sz="1200"/>
          </a:p>
        </p:txBody>
      </p:sp>
      <p:sp>
        <p:nvSpPr>
          <p:cNvPr id="2109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913B90-EB60-F64B-869F-84FF0DC7B92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590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9D8CD37-0297-9E47-BF2A-A5BC90E5AD1A}" type="slidenum">
              <a:rPr lang="en-US" sz="1200"/>
              <a:pPr/>
              <a:t>136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9D8CD37-0297-9E47-BF2A-A5BC90E5AD1A}" type="slidenum">
              <a:rPr lang="en-US" sz="1200"/>
              <a:pPr/>
              <a:t>137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BA95748-F32F-4448-B9A2-A340926EB5BC}" type="slidenum">
              <a:rPr lang="en-US" sz="1200"/>
              <a:pPr/>
              <a:t>138</a:t>
            </a:fld>
            <a:endParaRPr lang="en-US" sz="1200"/>
          </a:p>
        </p:txBody>
      </p:sp>
      <p:sp>
        <p:nvSpPr>
          <p:cNvPr id="1710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0AFC1B-D734-584E-A115-4081952A23DE}" type="slidenum">
              <a:rPr lang="en-US"/>
              <a:pPr/>
              <a:t>139</a:t>
            </a:fld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1F1058-F432-0F41-94CB-974B3A6792B5}" type="slidenum">
              <a:rPr lang="en-US"/>
              <a:pPr/>
              <a:t>144</a:t>
            </a:fld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9A2338-E874-F042-9B25-2D798A528C8C}" type="slidenum">
              <a:rPr lang="en-US"/>
              <a:pPr/>
              <a:t>145</a:t>
            </a:fld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CEC3598-BFF5-3F48-AAB1-47316EA053D8}" type="slidenum">
              <a:rPr lang="en-US"/>
              <a:pPr/>
              <a:t>146</a:t>
            </a:fld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And so on…</a:t>
            </a:r>
            <a:endParaRPr lang="en-US" dirty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E294F6-A005-B446-8622-42549A774AD5}" type="slidenum">
              <a:rPr lang="en-US"/>
              <a:pPr/>
              <a:t>147</a:t>
            </a:fld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And so on…</a:t>
            </a:r>
            <a:endParaRPr lang="en-US" dirty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E294F6-A005-B446-8622-42549A774AD5}" type="slidenum">
              <a:rPr lang="en-US"/>
              <a:pPr/>
              <a:t>148</a:t>
            </a:fld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F15B3D6-E02C-F54B-A670-93CCA3D223ED}" type="slidenum">
              <a:rPr lang="en-US" sz="1200"/>
              <a:pPr/>
              <a:t>149</a:t>
            </a:fld>
            <a:endParaRPr lang="en-US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913B90-EB60-F64B-869F-84FF0DC7B92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590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0F56DBA-14B5-5D49-954D-228FEFC1AA69}" type="slidenum">
              <a:rPr lang="en-US" sz="1200"/>
              <a:pPr/>
              <a:t>150</a:t>
            </a:fld>
            <a:endParaRPr lang="en-US" sz="12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0CF2B1-C9F4-884F-A656-3295DEA3DBFB}" type="slidenum">
              <a:rPr lang="en-US"/>
              <a:pPr/>
              <a:t>151</a:t>
            </a:fld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E981918-B337-FE4B-BCAE-FE52B6D227CD}" type="slidenum">
              <a:rPr lang="en-US"/>
              <a:pPr/>
              <a:t>152</a:t>
            </a:fld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3427CC4-E0FE-F446-BDD2-579C95420CB6}" type="slidenum">
              <a:rPr lang="en-US"/>
              <a:pPr/>
              <a:t>153</a:t>
            </a:fld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69063D7-299A-8347-8D12-9402B9C584D5}" type="slidenum">
              <a:rPr lang="en-US"/>
              <a:pPr/>
              <a:t>154</a:t>
            </a:fld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E981918-B337-FE4B-BCAE-FE52B6D227CD}" type="slidenum">
              <a:rPr lang="en-US"/>
              <a:pPr/>
              <a:t>155</a:t>
            </a:fld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3E97C8E-292A-294F-A93D-7A54F73F30DF}" type="slidenum">
              <a:rPr lang="en-US"/>
              <a:pPr/>
              <a:t>156</a:t>
            </a:fld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9FA5610-1973-7040-8AF0-B893EC3164D6}" type="slidenum">
              <a:rPr lang="en-US"/>
              <a:pPr/>
              <a:t>158</a:t>
            </a:fld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EED3675-7594-814B-BD7F-EF135CDAAB1D}" type="slidenum">
              <a:rPr lang="en-US" sz="1200"/>
              <a:pPr/>
              <a:t>160</a:t>
            </a:fld>
            <a:endParaRPr lang="en-US" sz="1200"/>
          </a:p>
        </p:txBody>
      </p:sp>
      <p:sp>
        <p:nvSpPr>
          <p:cNvPr id="1720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4ECAD82-7C0B-CF47-91BF-DD0C5A4FACBE}" type="slidenum">
              <a:rPr lang="en-US" sz="1200"/>
              <a:pPr/>
              <a:t>161</a:t>
            </a:fld>
            <a:endParaRPr lang="en-US" sz="1200"/>
          </a:p>
        </p:txBody>
      </p:sp>
      <p:sp>
        <p:nvSpPr>
          <p:cNvPr id="1730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0722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B330D2B-C234-6C4C-B949-335A38C8CB4A}" type="slidenum">
              <a:rPr lang="en-US" sz="1200"/>
              <a:pPr/>
              <a:t>162</a:t>
            </a:fld>
            <a:endParaRPr lang="en-US" sz="1200"/>
          </a:p>
        </p:txBody>
      </p:sp>
      <p:sp>
        <p:nvSpPr>
          <p:cNvPr id="1740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E97A967-1E71-C54C-88BA-FE502C13F9B2}" type="slidenum">
              <a:rPr lang="en-US" sz="1200"/>
              <a:pPr/>
              <a:t>163</a:t>
            </a:fld>
            <a:endParaRPr lang="en-US" sz="1200"/>
          </a:p>
        </p:txBody>
      </p:sp>
      <p:sp>
        <p:nvSpPr>
          <p:cNvPr id="1751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6B3E6C0-2206-944F-BBCA-5D030A6F85D3}" type="slidenum">
              <a:rPr lang="en-US"/>
              <a:pPr/>
              <a:t>164</a:t>
            </a:fld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BD6FBDE-A0D6-C54A-ACB9-564D5336D90E}" type="slidenum">
              <a:rPr lang="en-US"/>
              <a:pPr/>
              <a:t>165</a:t>
            </a:fld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EAB2535-BACF-8E43-AE83-2B51F440F3F5}" type="slidenum">
              <a:rPr lang="en-US"/>
              <a:pPr/>
              <a:t>166</a:t>
            </a:fld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47444F8-5417-AE49-A7E5-83F539C23C98}" type="slidenum">
              <a:rPr lang="en-US"/>
              <a:pPr/>
              <a:t>167</a:t>
            </a:fld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2117755-F471-B54C-860B-BBB4E54E9A27}" type="slidenum">
              <a:rPr lang="en-US"/>
              <a:pPr/>
              <a:t>168</a:t>
            </a:fld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A4D1B00-FFE3-1440-8A72-B672AC7ABAE9}" type="slidenum">
              <a:rPr lang="en-US"/>
              <a:pPr/>
              <a:t>169</a:t>
            </a:fld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9AD878-1BDC-0043-A19A-5FB694B09825}" type="slidenum">
              <a:rPr lang="en-US"/>
              <a:pPr/>
              <a:t>171</a:t>
            </a:fld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A4E90DC-FF16-B84E-827D-01BA89946DA1}" type="slidenum">
              <a:rPr lang="en-US"/>
              <a:pPr/>
              <a:t>172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4A8B7D3-00FA-7C4C-9FBB-74198A8C6EFF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Very powerful…</a:t>
            </a:r>
            <a:endParaRPr lang="en-US"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493D35-3C9E-5340-B8DF-6E9EEA977FD3}" type="slidenum">
              <a:rPr lang="en-US"/>
              <a:pPr/>
              <a:t>173</a:t>
            </a:fld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C880E4D-5936-D249-8F40-74BF50A5F085}" type="slidenum">
              <a:rPr lang="en-US"/>
              <a:pPr/>
              <a:t>174</a:t>
            </a:fld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D603C7A-C9BE-5D4B-94CE-F95A3CD5A565}" type="slidenum">
              <a:rPr lang="en-US"/>
              <a:pPr/>
              <a:t>175</a:t>
            </a:fld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4F0289B-C13F-164A-8D11-A1A977F46EE7}" type="slidenum">
              <a:rPr lang="en-US"/>
              <a:pPr/>
              <a:t>176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F307BC5-8A41-C140-84F0-D3079BEAA6EA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45DF53D-FA30-AE4C-9604-B7CDF16EA55D}" type="slidenum">
              <a:rPr lang="en-US" sz="1200"/>
              <a:pPr/>
              <a:t>38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1C58332-7AD2-7947-BCA6-EBBFC5AB0A2D}" type="slidenum">
              <a:rPr lang="en-US" sz="1200"/>
              <a:pPr/>
              <a:t>39</a:t>
            </a:fld>
            <a:endParaRPr 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1C58332-7AD2-7947-BCA6-EBBFC5AB0A2D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29CAE5C-8CBA-ED48-B30F-81EBD99EC023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68832DC-94BA-0E45-A9F1-A724C5CDB5ED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BB2C51E-E3DC-F546-B67F-828AE5A24F7A}" type="slidenum">
              <a:rPr lang="en-US" sz="1200"/>
              <a:pPr/>
              <a:t>42</a:t>
            </a:fld>
            <a:endParaRPr 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3843085-C127-AB49-AEF8-959CA7F10BD8}" type="slidenum">
              <a:rPr lang="en-US" sz="1200"/>
              <a:pPr/>
              <a:t>43</a:t>
            </a:fld>
            <a:endParaRPr lang="en-US" sz="1200"/>
          </a:p>
        </p:txBody>
      </p:sp>
      <p:sp>
        <p:nvSpPr>
          <p:cNvPr id="1249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A1CFE45-CB07-ED46-81E0-A44D269FACC3}" type="slidenum">
              <a:rPr lang="en-US" sz="1200"/>
              <a:pPr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89ECE4B-4016-DB4A-BC4A-2AF7BF66C6CE}" type="slidenum">
              <a:rPr lang="en-US" sz="1200"/>
              <a:pPr/>
              <a:t>45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C4035A0-5BAF-684A-91AD-64992C8DA714}" type="slidenum">
              <a:rPr lang="en-US" sz="1200"/>
              <a:pPr/>
              <a:t>46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12D4E92-731E-F94F-BAF1-30EA39FA5921}" type="slidenum">
              <a:rPr lang="en-US" sz="1200"/>
              <a:pPr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4B245D6-A666-3D45-99F9-90E9326A2E60}" type="slidenum">
              <a:rPr lang="en-US" sz="1200"/>
              <a:pPr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4B245D6-A666-3D45-99F9-90E9326A2E60}" type="slidenum">
              <a:rPr lang="en-US" sz="1200"/>
              <a:pPr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3C5D6EC-9A61-1F49-9DAD-40F93C14C481}" type="slidenum">
              <a:rPr lang="en-US" sz="1200"/>
              <a:pPr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AF4C62F-1AA2-D048-B9E4-59F1195B6196}" type="slidenum">
              <a:rPr lang="en-US" sz="1200"/>
              <a:pPr/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9E79293-603F-4E48-829A-052D24EEE5CD}" type="slidenum">
              <a:rPr lang="en-US" sz="1200"/>
              <a:pPr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32335CD-B321-3B44-AAA5-7F5A9A8AA537}" type="slidenum">
              <a:rPr lang="en-US" sz="1200"/>
              <a:pPr/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420CC6F-B2DE-C144-9ECF-BCD1BEF8687D}" type="slidenum">
              <a:rPr lang="en-US" sz="1200"/>
              <a:pPr/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6577B328-8945-1F4E-BB74-3754A187C876}" type="slidenum">
              <a:rPr lang="en-US" sz="1200"/>
              <a:pPr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C795C93-EB27-8542-94AC-68C3B251210C}" type="slidenum">
              <a:rPr lang="en-US" sz="1200"/>
              <a:pPr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99187489-F65C-8147-8ECD-50D4A1D09F7C}" type="slidenum">
              <a:rPr lang="en-US" sz="1200"/>
              <a:pPr/>
              <a:t>56</a:t>
            </a:fld>
            <a:endParaRPr lang="en-US" sz="1200"/>
          </a:p>
        </p:txBody>
      </p:sp>
      <p:sp>
        <p:nvSpPr>
          <p:cNvPr id="1382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767C557C-8A91-894F-9A91-46452B6A5D98}" type="slidenum">
              <a:rPr lang="en-US" sz="1200"/>
              <a:pPr/>
              <a:t>57</a:t>
            </a:fld>
            <a:endParaRPr lang="en-US" sz="1200"/>
          </a:p>
        </p:txBody>
      </p:sp>
      <p:sp>
        <p:nvSpPr>
          <p:cNvPr id="1392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CFF9885-1641-C041-A79B-4B6FE8035280}" type="slidenum">
              <a:rPr lang="en-US" sz="1200"/>
              <a:pPr/>
              <a:t>58</a:t>
            </a:fld>
            <a:endParaRPr lang="en-US" sz="1200"/>
          </a:p>
        </p:txBody>
      </p:sp>
      <p:sp>
        <p:nvSpPr>
          <p:cNvPr id="1402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94C8FE9-153E-0148-913A-CECABAE17ADA}" type="slidenum">
              <a:rPr lang="en-US" sz="1200"/>
              <a:pPr/>
              <a:t>59</a:t>
            </a:fld>
            <a:endParaRPr lang="en-US" sz="1200"/>
          </a:p>
        </p:txBody>
      </p:sp>
      <p:sp>
        <p:nvSpPr>
          <p:cNvPr id="141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94C8FE9-153E-0148-913A-CECABAE17ADA}" type="slidenum">
              <a:rPr lang="en-US" sz="1200"/>
              <a:pPr/>
              <a:t>60</a:t>
            </a:fld>
            <a:endParaRPr lang="en-US" sz="1200"/>
          </a:p>
        </p:txBody>
      </p:sp>
      <p:sp>
        <p:nvSpPr>
          <p:cNvPr id="141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94C8FE9-153E-0148-913A-CECABAE17ADA}" type="slidenum">
              <a:rPr lang="en-US" sz="1200"/>
              <a:pPr/>
              <a:t>61</a:t>
            </a:fld>
            <a:endParaRPr lang="en-US" sz="1200"/>
          </a:p>
        </p:txBody>
      </p:sp>
      <p:sp>
        <p:nvSpPr>
          <p:cNvPr id="141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C843CDC-177C-5A4C-B657-F8CB9EC69B7D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94C8FE9-153E-0148-913A-CECABAE17ADA}" type="slidenum">
              <a:rPr lang="en-US" sz="1200"/>
              <a:pPr/>
              <a:t>62</a:t>
            </a:fld>
            <a:endParaRPr lang="en-US" sz="1200"/>
          </a:p>
        </p:txBody>
      </p:sp>
      <p:sp>
        <p:nvSpPr>
          <p:cNvPr id="141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94C8FE9-153E-0148-913A-CECABAE17ADA}" type="slidenum">
              <a:rPr lang="en-US" sz="1200"/>
              <a:pPr/>
              <a:t>63</a:t>
            </a:fld>
            <a:endParaRPr lang="en-US" sz="1200"/>
          </a:p>
        </p:txBody>
      </p:sp>
      <p:sp>
        <p:nvSpPr>
          <p:cNvPr id="141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958A87A-0384-2747-95A6-216779FFD183}" type="slidenum">
              <a:rPr lang="en-US" sz="1200"/>
              <a:pPr/>
              <a:t>64</a:t>
            </a:fld>
            <a:endParaRPr lang="en-US" sz="1200"/>
          </a:p>
        </p:txBody>
      </p:sp>
      <p:sp>
        <p:nvSpPr>
          <p:cNvPr id="1464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B3DDE9D-726C-EE40-A972-31271C2AEC1D}" type="slidenum">
              <a:rPr lang="en-US" sz="1200"/>
              <a:pPr/>
              <a:t>65</a:t>
            </a:fld>
            <a:endParaRPr lang="en-US" sz="1200"/>
          </a:p>
        </p:txBody>
      </p:sp>
      <p:sp>
        <p:nvSpPr>
          <p:cNvPr id="1474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D6E31F1-3F6E-1343-ABE2-8AA5045EDAD7}" type="slidenum">
              <a:rPr lang="en-US" sz="1200"/>
              <a:pPr/>
              <a:t>66</a:t>
            </a:fld>
            <a:endParaRPr lang="en-US" sz="1200"/>
          </a:p>
        </p:txBody>
      </p:sp>
      <p:sp>
        <p:nvSpPr>
          <p:cNvPr id="1484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E8DD81C-4668-2C48-91CF-32855F7CD63B}" type="slidenum">
              <a:rPr lang="en-US" sz="1200"/>
              <a:pPr/>
              <a:t>67</a:t>
            </a:fld>
            <a:endParaRPr lang="en-US" sz="1200"/>
          </a:p>
        </p:txBody>
      </p:sp>
      <p:sp>
        <p:nvSpPr>
          <p:cNvPr id="1495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31A23D4-9ED7-624C-BE23-BA9ECED17CF5}" type="slidenum">
              <a:rPr lang="en-US" sz="1200"/>
              <a:pPr/>
              <a:t>68</a:t>
            </a:fld>
            <a:endParaRPr lang="en-US" sz="1200"/>
          </a:p>
        </p:txBody>
      </p:sp>
      <p:sp>
        <p:nvSpPr>
          <p:cNvPr id="1505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8703D2C-8EFC-0E4C-868B-38C280BD8CE8}" type="slidenum">
              <a:rPr lang="en-US" sz="1200"/>
              <a:pPr/>
              <a:t>69</a:t>
            </a:fld>
            <a:endParaRPr lang="en-US" sz="1200"/>
          </a:p>
        </p:txBody>
      </p:sp>
      <p:sp>
        <p:nvSpPr>
          <p:cNvPr id="1515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8703D2C-8EFC-0E4C-868B-38C280BD8CE8}" type="slidenum">
              <a:rPr lang="en-US" sz="1200"/>
              <a:pPr/>
              <a:t>70</a:t>
            </a:fld>
            <a:endParaRPr lang="en-US" sz="1200"/>
          </a:p>
        </p:txBody>
      </p:sp>
      <p:sp>
        <p:nvSpPr>
          <p:cNvPr id="1515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E3DCBDA-67F6-7044-A946-6656FAD687CF}" type="slidenum">
              <a:rPr lang="en-US" sz="1200"/>
              <a:pPr/>
              <a:t>71</a:t>
            </a:fld>
            <a:endParaRPr lang="en-US" sz="1200"/>
          </a:p>
        </p:txBody>
      </p:sp>
      <p:sp>
        <p:nvSpPr>
          <p:cNvPr id="1536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00AB58C-8DA0-A145-B09C-44C798C3BB14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A7AEED3-29BF-9040-9811-F107B89188FA}" type="slidenum">
              <a:rPr lang="en-US" sz="1200"/>
              <a:pPr/>
              <a:t>72</a:t>
            </a:fld>
            <a:endParaRPr lang="en-US" sz="1200"/>
          </a:p>
        </p:txBody>
      </p:sp>
      <p:sp>
        <p:nvSpPr>
          <p:cNvPr id="1546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F29D63A-B2A7-C848-8A1D-73D63113BD7B}" type="slidenum">
              <a:rPr lang="en-US" sz="1200"/>
              <a:pPr/>
              <a:t>73</a:t>
            </a:fld>
            <a:endParaRPr lang="en-US" sz="1200"/>
          </a:p>
        </p:txBody>
      </p:sp>
      <p:sp>
        <p:nvSpPr>
          <p:cNvPr id="1556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Only</a:t>
            </a:r>
            <a:r>
              <a:rPr lang="en-US" baseline="0" dirty="0" smtClean="0"/>
              <a:t> 2 mistakes!</a:t>
            </a:r>
            <a:endParaRPr lang="en-US" dirty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7798AC4-2F23-3D4A-A799-2E16510E92B0}" type="slidenum">
              <a:rPr lang="en-US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5AD8E28-BF5D-B140-A67F-50CB647DD793}" type="slidenum">
              <a:rPr lang="en-US" sz="1200"/>
              <a:pPr/>
              <a:t>75</a:t>
            </a:fld>
            <a:endParaRPr lang="en-US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5AD8E28-BF5D-B140-A67F-50CB647DD793}" type="slidenum">
              <a:rPr lang="en-US" sz="1200"/>
              <a:pPr/>
              <a:t>76</a:t>
            </a:fld>
            <a:endParaRPr lang="en-US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0DA2CF0-24EB-E949-B390-BC054DE71E85}" type="slidenum">
              <a:rPr lang="en-US" sz="1200"/>
              <a:pPr/>
              <a:t>77</a:t>
            </a:fld>
            <a:endParaRPr lang="en-US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2300611-428A-5A40-B86F-BE6E0369CAFF}" type="slidenum">
              <a:rPr lang="en-US" sz="1200"/>
              <a:pPr/>
              <a:t>78</a:t>
            </a:fld>
            <a:endParaRPr 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Intuitively would like the features with the most information in them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Turns out there is a nice information theoretic way to estimate this: </a:t>
            </a:r>
            <a:r>
              <a:rPr lang="ja-JP" altLang="en-US" dirty="0" smtClean="0">
                <a:latin typeface="Arial" charset="0"/>
              </a:rPr>
              <a:t>“</a:t>
            </a:r>
            <a:r>
              <a:rPr lang="en-US" dirty="0" smtClean="0">
                <a:latin typeface="Arial" charset="0"/>
              </a:rPr>
              <a:t>Information Gain</a:t>
            </a:r>
            <a:r>
              <a:rPr lang="ja-JP" altLang="en-US" dirty="0" smtClean="0">
                <a:latin typeface="Arial" charset="0"/>
              </a:rPr>
              <a:t>”</a:t>
            </a:r>
            <a:endParaRPr lang="en-US" dirty="0" smtClean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… will need a short trip into information theory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466AD6A-0C79-6B45-BD81-96C0113D7540}" type="slidenum">
              <a:rPr lang="en-US" sz="1200"/>
              <a:pPr/>
              <a:t>79</a:t>
            </a:fld>
            <a:endParaRPr lang="en-US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44C5EFA-181E-C64C-889B-8F18EB0AB88C}" type="slidenum">
              <a:rPr lang="en-US" sz="1200"/>
              <a:pPr/>
              <a:t>80</a:t>
            </a:fld>
            <a:endParaRPr lang="en-U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32F28B9-7A81-024B-8CC3-38DD23C2D67A}" type="slidenum">
              <a:rPr lang="en-US" sz="1200"/>
              <a:pPr/>
              <a:t>81</a:t>
            </a:fld>
            <a:endParaRPr lang="en-US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00AB58C-8DA0-A145-B09C-44C798C3BB14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3BB6639-10BE-CA40-8F38-635D459AAF02}" type="slidenum">
              <a:rPr lang="en-US" sz="1200"/>
              <a:pPr/>
              <a:t>82</a:t>
            </a:fld>
            <a:endParaRPr 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65D613D-8F1A-5D41-93CB-2107B92E4F17}" type="slidenum">
              <a:rPr lang="en-US" sz="1200"/>
              <a:pPr/>
              <a:t>83</a:t>
            </a:fld>
            <a:endParaRPr lang="en-U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ED14299-E9D2-9644-B6AD-61CE579B344C}" type="slidenum">
              <a:rPr lang="en-US" sz="1200"/>
              <a:pPr/>
              <a:t>84</a:t>
            </a:fld>
            <a:endParaRPr 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C2C91D2-70B9-6047-BB13-4D52627D2896}" type="slidenum">
              <a:rPr lang="en-US" sz="1200"/>
              <a:pPr/>
              <a:t>85</a:t>
            </a:fld>
            <a:endParaRPr 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7784C35A-26F0-CB41-93F4-92E792815EDA}" type="slidenum">
              <a:rPr lang="en-US" sz="1200"/>
              <a:pPr/>
              <a:t>86</a:t>
            </a:fld>
            <a:endParaRPr lang="en-U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9CD3D884-0146-6C4D-A2AC-D48D51ABBA06}" type="slidenum">
              <a:rPr lang="en-US" sz="1200"/>
              <a:pPr/>
              <a:t>87</a:t>
            </a:fld>
            <a:endParaRPr lang="en-US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9CD3D884-0146-6C4D-A2AC-D48D51ABBA06}" type="slidenum">
              <a:rPr lang="en-US" sz="1200"/>
              <a:pPr/>
              <a:t>88</a:t>
            </a:fld>
            <a:endParaRPr lang="en-US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4825EA9-94E6-2E42-BD57-0CF72E222F01}" type="slidenum">
              <a:rPr lang="en-US" sz="1200"/>
              <a:pPr/>
              <a:t>89</a:t>
            </a:fld>
            <a:endParaRPr lang="en-US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314732-F58C-5642-83DD-84B8460976C6}" type="slidenum">
              <a:rPr lang="en-US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23E6C2-C91D-E74C-BFCC-1ED7DFE97190}" type="slidenum">
              <a:rPr lang="en-US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C843CDC-177C-5A4C-B657-F8CB9EC69B7D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2A817C3-7AEF-3F4C-956B-5B476C99AEDB}" type="slidenum">
              <a:rPr lang="en-US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EAA478E-1D00-5942-A304-921C2E58D819}" type="slidenum">
              <a:rPr lang="en-US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517FE79-E923-5F4E-8F96-DD68378D9A1E}" type="slidenum">
              <a:rPr lang="en-US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C01AFFD-5309-0840-9026-DF762A30D275}" type="slidenum">
              <a:rPr lang="en-US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8692F74-E995-2347-8A70-8B31329981A8}" type="slidenum">
              <a:rPr lang="en-US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00BAE25-9372-904D-9F7E-77B8C686F386}" type="slidenum">
              <a:rPr lang="en-US" sz="1200"/>
              <a:pPr/>
              <a:t>100</a:t>
            </a:fld>
            <a:endParaRPr lang="en-US" sz="1200"/>
          </a:p>
        </p:txBody>
      </p:sp>
      <p:sp>
        <p:nvSpPr>
          <p:cNvPr id="1771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C4A9F5B-38F1-C34A-8FC7-DD7FCB7A6B34}" type="slidenum">
              <a:rPr lang="en-US" sz="1200"/>
              <a:pPr/>
              <a:t>101</a:t>
            </a:fld>
            <a:endParaRPr lang="en-US" sz="120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C4A9F5B-38F1-C34A-8FC7-DD7FCB7A6B34}" type="slidenum">
              <a:rPr lang="en-US" sz="1200"/>
              <a:pPr/>
              <a:t>102</a:t>
            </a:fld>
            <a:endParaRPr lang="en-US" sz="120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25AF2B1-EDA4-EB4B-B574-02F3EE3C4B93}" type="slidenum">
              <a:rPr lang="en-US" sz="1200"/>
              <a:pPr/>
              <a:t>103</a:t>
            </a:fld>
            <a:endParaRPr lang="en-US" sz="120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6F74D14-45A1-6C49-BE77-2EF886EC72F5}" type="slidenum">
              <a:rPr lang="en-US" sz="1200"/>
              <a:pPr/>
              <a:t>104</a:t>
            </a:fld>
            <a:endParaRPr lang="en-US" sz="120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913B90-EB60-F64B-869F-84FF0DC7B92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590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42E65EA-9474-CB41-A144-C78F10A3E277}" type="slidenum">
              <a:rPr lang="en-US" sz="1200"/>
              <a:pPr/>
              <a:t>105</a:t>
            </a:fld>
            <a:endParaRPr lang="en-US" sz="120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E0730B2-817B-9743-A8ED-871E55E09C8A}" type="slidenum">
              <a:rPr lang="en-US" sz="1200"/>
              <a:pPr/>
              <a:t>106</a:t>
            </a:fld>
            <a:endParaRPr lang="en-US" sz="1200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D754FE1-715B-9F40-92B5-360E0F4BE1C9}" type="slidenum">
              <a:rPr lang="en-US" sz="1200"/>
              <a:pPr/>
              <a:t>107</a:t>
            </a:fld>
            <a:endParaRPr lang="en-US" sz="120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FDF0CC90-DA24-8246-A997-A1E6E7016963}" type="slidenum">
              <a:rPr lang="en-US" sz="1200"/>
              <a:pPr/>
              <a:t>108</a:t>
            </a:fld>
            <a:endParaRPr lang="en-US" sz="120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4B33DA4D-495A-A74A-AAAD-3ED6C025DC89}" type="slidenum">
              <a:rPr lang="en-US" sz="1200"/>
              <a:pPr/>
              <a:t>109</a:t>
            </a:fld>
            <a:endParaRPr lang="en-US" sz="120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B6C22F8-A8C0-DD4B-9473-28CF19FB1AB2}" type="slidenum">
              <a:rPr lang="en-US" sz="1200"/>
              <a:pPr/>
              <a:t>110</a:t>
            </a:fld>
            <a:endParaRPr lang="en-US" sz="120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4475B4C-1B6F-9841-A75B-9B5B468DC168}" type="slidenum">
              <a:rPr lang="en-US" sz="1200"/>
              <a:pPr/>
              <a:t>111</a:t>
            </a:fld>
            <a:endParaRPr lang="en-US" sz="1200"/>
          </a:p>
        </p:txBody>
      </p:sp>
      <p:sp>
        <p:nvSpPr>
          <p:cNvPr id="1884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4A6D291-F8F6-AD49-80D7-FAA053B76B01}" type="slidenum">
              <a:rPr lang="en-US" sz="1200"/>
              <a:pPr/>
              <a:t>112</a:t>
            </a:fld>
            <a:endParaRPr lang="en-US" sz="1200"/>
          </a:p>
        </p:txBody>
      </p:sp>
      <p:sp>
        <p:nvSpPr>
          <p:cNvPr id="1894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2DB794C-93A3-B648-B520-7F6D65391DDB}" type="slidenum">
              <a:rPr lang="en-US" sz="1200"/>
              <a:pPr/>
              <a:t>113</a:t>
            </a:fld>
            <a:endParaRPr lang="en-US" sz="1200"/>
          </a:p>
        </p:txBody>
      </p:sp>
      <p:sp>
        <p:nvSpPr>
          <p:cNvPr id="1904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E8076D2D-6C39-5044-99AF-C603F3D86B78}" type="slidenum">
              <a:rPr lang="en-US" sz="1200"/>
              <a:pPr/>
              <a:t>114</a:t>
            </a:fld>
            <a:endParaRPr lang="en-US" sz="1200"/>
          </a:p>
        </p:txBody>
      </p:sp>
      <p:sp>
        <p:nvSpPr>
          <p:cNvPr id="1914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8E2664E-EE9A-3A48-81BD-9DB83F1EA651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90C40D3-DF79-9044-B33A-56054849B72B}" type="slidenum">
              <a:rPr lang="en-US" sz="1200"/>
              <a:pPr/>
              <a:t>115</a:t>
            </a:fld>
            <a:endParaRPr lang="en-US" sz="1200"/>
          </a:p>
        </p:txBody>
      </p:sp>
      <p:sp>
        <p:nvSpPr>
          <p:cNvPr id="1925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E6C74C7-2378-1043-B75E-B4E043A365B8}" type="slidenum">
              <a:rPr lang="en-US" sz="1200"/>
              <a:pPr/>
              <a:t>116</a:t>
            </a:fld>
            <a:endParaRPr lang="en-US" sz="1200"/>
          </a:p>
        </p:txBody>
      </p:sp>
      <p:sp>
        <p:nvSpPr>
          <p:cNvPr id="1935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78993588-50D4-174B-AB67-09A53B3D39F6}" type="slidenum">
              <a:rPr lang="en-US" sz="1200"/>
              <a:pPr/>
              <a:t>117</a:t>
            </a:fld>
            <a:endParaRPr lang="en-US" sz="1200"/>
          </a:p>
        </p:txBody>
      </p:sp>
      <p:sp>
        <p:nvSpPr>
          <p:cNvPr id="1945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DA3B287-6174-F445-91C8-B6B1F5578682}" type="slidenum">
              <a:rPr lang="en-US" sz="1200"/>
              <a:pPr/>
              <a:t>118</a:t>
            </a:fld>
            <a:endParaRPr lang="en-US" sz="1200"/>
          </a:p>
        </p:txBody>
      </p:sp>
      <p:sp>
        <p:nvSpPr>
          <p:cNvPr id="1955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E95A1E5-7B6F-E843-8F04-47C83C1359B7}" type="slidenum">
              <a:rPr lang="en-US" sz="1200"/>
              <a:pPr/>
              <a:t>119</a:t>
            </a:fld>
            <a:endParaRPr lang="en-US" sz="1200"/>
          </a:p>
        </p:txBody>
      </p:sp>
      <p:sp>
        <p:nvSpPr>
          <p:cNvPr id="1966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EC2F4F0-D9F1-AA46-8917-EEB865F00EFE}" type="slidenum">
              <a:rPr lang="en-US" sz="1200"/>
              <a:pPr/>
              <a:t>120</a:t>
            </a:fld>
            <a:endParaRPr lang="en-US" sz="1200"/>
          </a:p>
        </p:txBody>
      </p:sp>
      <p:sp>
        <p:nvSpPr>
          <p:cNvPr id="1976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19A7B4D-63B0-CC48-A955-6B34F6F4D4B2}" type="slidenum">
              <a:rPr lang="en-US" sz="1200"/>
              <a:pPr/>
              <a:t>121</a:t>
            </a:fld>
            <a:endParaRPr lang="en-US" sz="1200"/>
          </a:p>
        </p:txBody>
      </p:sp>
      <p:sp>
        <p:nvSpPr>
          <p:cNvPr id="1986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1AF9870-34F1-6B4B-8FCB-E979D32F195A}" type="slidenum">
              <a:rPr lang="en-US" sz="1200"/>
              <a:pPr/>
              <a:t>122</a:t>
            </a:fld>
            <a:endParaRPr lang="en-US" sz="1200"/>
          </a:p>
        </p:txBody>
      </p:sp>
      <p:sp>
        <p:nvSpPr>
          <p:cNvPr id="1996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FDBEA40-9BBA-5A40-9104-45642B5A8220}" type="slidenum">
              <a:rPr lang="en-US" sz="1200"/>
              <a:pPr/>
              <a:t>123</a:t>
            </a:fld>
            <a:endParaRPr lang="en-US" sz="1200"/>
          </a:p>
        </p:txBody>
      </p:sp>
      <p:sp>
        <p:nvSpPr>
          <p:cNvPr id="2007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7C4D3368-538B-A242-9C8E-652981D5B54A}" type="slidenum">
              <a:rPr lang="en-US" sz="1200"/>
              <a:pPr/>
              <a:t>124</a:t>
            </a:fld>
            <a:endParaRPr lang="en-US" sz="1200"/>
          </a:p>
        </p:txBody>
      </p:sp>
      <p:sp>
        <p:nvSpPr>
          <p:cNvPr id="2017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5DC5-31E0-8847-92F3-40C8ED0FC57B}" type="datetimeFigureOut">
              <a:rPr lang="en-US" smtClean="0"/>
              <a:t>2/28/14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3560-9309-784B-8E10-F0DB71DB49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1828800" y="64008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49449D77-19C8-EA4E-8148-9D5B40FFA91E}" type="slidenum">
              <a:rPr kumimoji="1" lang="en-US" sz="1400" smtClean="0">
                <a:solidFill>
                  <a:srgbClr val="F7F4E9"/>
                </a:solidFill>
                <a:latin typeface="Geneva" charset="0"/>
              </a:rPr>
              <a:pPr eaLnBrk="1" hangingPunct="1">
                <a:defRPr/>
              </a:pPr>
              <a:t>‹#›</a:t>
            </a:fld>
            <a:endParaRPr kumimoji="1" lang="en-US" sz="1400" dirty="0" smtClean="0">
              <a:solidFill>
                <a:srgbClr val="F7F4E9"/>
              </a:solidFill>
              <a:latin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2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3560-9309-784B-8E10-F0DB71DB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89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83820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312"/>
      </p:ext>
    </p:extLst>
  </p:cSld>
  <p:clrMapOvr>
    <a:masterClrMapping/>
  </p:clrMapOvr>
  <p:transition xmlns:p14="http://schemas.microsoft.com/office/powerpoint/2010/main">
    <p:randomBa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3560-9309-784B-8E10-F0DB71DB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0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2/28/14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2/28/14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  <p:sldLayoutId id="2147483670" r:id="rId20"/>
    <p:sldLayoutId id="2147483671" r:id="rId21"/>
    <p:sldLayoutId id="2147483672" r:id="rId2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ikato.ac.nz/ml/weka/" TargetMode="External"/><Relationship Id="rId4" Type="http://schemas.openxmlformats.org/officeDocument/2006/relationships/hyperlink" Target="http://www.cs.waikato.ac.nz/ml/weka/index_download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6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8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8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8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9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9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1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1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2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2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2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6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7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7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7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7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27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27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7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yes'_theorem" TargetMode="External"/><Relationship Id="rId4" Type="http://schemas.openxmlformats.org/officeDocument/2006/relationships/hyperlink" Target="http://yudkowsky.net/rational/bayes" TargetMode="External"/><Relationship Id="rId5" Type="http://schemas.openxmlformats.org/officeDocument/2006/relationships/hyperlink" Target="http://oscarbonilla.com/2009/05/visualizing-bayes-theorem/" TargetMode="External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3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3205" y="3518487"/>
            <a:ext cx="5253004" cy="1040870"/>
          </a:xfrm>
        </p:spPr>
        <p:txBody>
          <a:bodyPr/>
          <a:lstStyle/>
          <a:p>
            <a:r>
              <a:rPr lang="en-US" dirty="0" smtClean="0"/>
              <a:t>Machine Learning I: </a:t>
            </a:r>
            <a:br>
              <a:rPr lang="en-US" dirty="0" smtClean="0"/>
            </a:br>
            <a:r>
              <a:rPr lang="en-US" dirty="0" smtClean="0"/>
              <a:t>Probability and Classification.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513" y="4895317"/>
            <a:ext cx="7250112" cy="302207"/>
          </a:xfrm>
        </p:spPr>
        <p:txBody>
          <a:bodyPr/>
          <a:lstStyle/>
          <a:p>
            <a:r>
              <a:rPr lang="en-US" dirty="0" smtClean="0"/>
              <a:t>© Jennifer </a:t>
            </a:r>
            <a:r>
              <a:rPr lang="en-US" dirty="0" err="1" smtClean="0"/>
              <a:t>Mankoff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17867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</a:t>
            </a:r>
            <a:r>
              <a:rPr lang="en-US" dirty="0" smtClean="0"/>
              <a:t>2014</a:t>
            </a:r>
          </a:p>
          <a:p>
            <a:r>
              <a:rPr lang="en-US" dirty="0" smtClean="0"/>
              <a:t>Slides modified &amp; borrowed from Carolyn Ros</a:t>
            </a:r>
            <a:r>
              <a:rPr lang="en-US" dirty="0" smtClean="0"/>
              <a:t>é</a:t>
            </a:r>
          </a:p>
          <a:p>
            <a:r>
              <a:rPr lang="en-US" dirty="0" smtClean="0"/>
              <a:t>Want to </a:t>
            </a:r>
            <a:r>
              <a:rPr lang="en-US" dirty="0"/>
              <a:t>go deeper? http://</a:t>
            </a:r>
            <a:r>
              <a:rPr lang="en-US" dirty="0" err="1"/>
              <a:t>see.stanford.edu</a:t>
            </a:r>
            <a:r>
              <a:rPr lang="en-US" dirty="0"/>
              <a:t>/see/</a:t>
            </a:r>
            <a:r>
              <a:rPr lang="en-US" dirty="0" err="1"/>
              <a:t>lecturelist.aspx?coll</a:t>
            </a:r>
            <a:r>
              <a:rPr lang="en-US" dirty="0"/>
              <a:t>=348ca38a-3a6d-4052-937d-</a:t>
            </a:r>
            <a:r>
              <a:rPr lang="en-US" dirty="0" smtClean="0"/>
              <a:t>cb017338d7b1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310162"/>
            <a:ext cx="9713868" cy="99010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</a:rPr>
              <a:t>Expert Approach: Hypothesis driven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276600" y="2971800"/>
            <a:ext cx="2286000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268" name="Picture 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69" name="Group 5"/>
          <p:cNvGrpSpPr>
            <a:grpSpLocks/>
          </p:cNvGrpSpPr>
          <p:nvPr/>
        </p:nvGrpSpPr>
        <p:grpSpPr bwMode="auto">
          <a:xfrm>
            <a:off x="6388100" y="3808413"/>
            <a:ext cx="2057400" cy="763587"/>
            <a:chOff x="3824" y="2519"/>
            <a:chExt cx="1296" cy="481"/>
          </a:xfrm>
        </p:grpSpPr>
        <p:sp>
          <p:nvSpPr>
            <p:cNvPr id="11293" name="Text Box 6"/>
            <p:cNvSpPr txBox="1">
              <a:spLocks noChangeArrowheads="1"/>
            </p:cNvSpPr>
            <p:nvPr/>
          </p:nvSpPr>
          <p:spPr bwMode="auto">
            <a:xfrm>
              <a:off x="3926" y="2519"/>
              <a:ext cx="10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Target</a:t>
              </a:r>
            </a:p>
            <a:p>
              <a:pPr algn="ctr"/>
              <a:r>
                <a:rPr lang="en-US"/>
                <a:t>Representation</a:t>
              </a:r>
            </a:p>
          </p:txBody>
        </p:sp>
        <p:sp>
          <p:nvSpPr>
            <p:cNvPr id="11294" name="Oval 7"/>
            <p:cNvSpPr>
              <a:spLocks noChangeArrowheads="1"/>
            </p:cNvSpPr>
            <p:nvPr/>
          </p:nvSpPr>
          <p:spPr bwMode="auto">
            <a:xfrm>
              <a:off x="3824" y="2520"/>
              <a:ext cx="129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24384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Line 9"/>
          <p:cNvSpPr>
            <a:spLocks noChangeShapeType="1"/>
          </p:cNvSpPr>
          <p:nvPr/>
        </p:nvSpPr>
        <p:spPr bwMode="auto">
          <a:xfrm>
            <a:off x="55626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272" name="Picture 1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1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1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6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17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8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9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2" name="Picture 2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Picture 2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Picture 2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5" name="Picture 2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6" name="Oval 24"/>
          <p:cNvSpPr>
            <a:spLocks noChangeArrowheads="1"/>
          </p:cNvSpPr>
          <p:nvPr/>
        </p:nvSpPr>
        <p:spPr bwMode="auto">
          <a:xfrm>
            <a:off x="3886200" y="4114800"/>
            <a:ext cx="609600" cy="533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287" name="Picture 2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Picture 26" descr="sher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009900"/>
            <a:ext cx="14478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9" name="Text Box 27"/>
          <p:cNvSpPr txBox="1">
            <a:spLocks noChangeArrowheads="1"/>
          </p:cNvSpPr>
          <p:nvPr/>
        </p:nvSpPr>
        <p:spPr bwMode="auto">
          <a:xfrm>
            <a:off x="2711450" y="5867400"/>
            <a:ext cx="346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Today we</a:t>
            </a:r>
            <a:r>
              <a:rPr lang="ja-JP" altLang="en-US" b="1"/>
              <a:t>’</a:t>
            </a:r>
            <a:r>
              <a:rPr lang="en-US" b="1"/>
              <a:t>ll start to learn how!</a:t>
            </a:r>
            <a:endParaRPr lang="en-US"/>
          </a:p>
        </p:txBody>
      </p:sp>
      <p:grpSp>
        <p:nvGrpSpPr>
          <p:cNvPr id="11290" name="Group 28"/>
          <p:cNvGrpSpPr>
            <a:grpSpLocks/>
          </p:cNvGrpSpPr>
          <p:nvPr/>
        </p:nvGrpSpPr>
        <p:grpSpPr bwMode="auto">
          <a:xfrm>
            <a:off x="1219200" y="3733800"/>
            <a:ext cx="1219200" cy="838200"/>
            <a:chOff x="768" y="2352"/>
            <a:chExt cx="768" cy="528"/>
          </a:xfrm>
        </p:grpSpPr>
        <p:sp>
          <p:nvSpPr>
            <p:cNvPr id="11291" name="Text Box 29"/>
            <p:cNvSpPr txBox="1">
              <a:spLocks noChangeArrowheads="1"/>
            </p:cNvSpPr>
            <p:nvPr/>
          </p:nvSpPr>
          <p:spPr bwMode="auto">
            <a:xfrm>
              <a:off x="924" y="2352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en-US"/>
            </a:p>
            <a:p>
              <a:pPr algn="ctr"/>
              <a:r>
                <a:rPr lang="en-US"/>
                <a:t>Data</a:t>
              </a:r>
            </a:p>
          </p:txBody>
        </p:sp>
        <p:sp>
          <p:nvSpPr>
            <p:cNvPr id="11292" name="Oval 30"/>
            <p:cNvSpPr>
              <a:spLocks noChangeArrowheads="1"/>
            </p:cNvSpPr>
            <p:nvPr/>
          </p:nvSpPr>
          <p:spPr bwMode="auto">
            <a:xfrm>
              <a:off x="768" y="2448"/>
              <a:ext cx="76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197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Download, Documentation, etc.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Home page</a:t>
            </a:r>
          </a:p>
          <a:p>
            <a:pPr lvl="1" eaLnBrk="1" hangingPunct="1"/>
            <a:r>
              <a:rPr lang="en-US" sz="2000">
                <a:latin typeface="Arial" charset="0"/>
                <a:hlinkClick r:id="rId3"/>
              </a:rPr>
              <a:t>http://www.cs.waikato.ac.nz/ml/weka/</a:t>
            </a:r>
            <a:endParaRPr lang="en-US" sz="200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Download</a:t>
            </a:r>
          </a:p>
          <a:p>
            <a:pPr lvl="1" eaLnBrk="1" hangingPunct="1"/>
            <a:r>
              <a:rPr lang="en-US" sz="2000">
                <a:latin typeface="Arial" charset="0"/>
                <a:hlinkClick r:id="rId4"/>
              </a:rPr>
              <a:t>http://www.cs.waikato.ac.nz/ml/weka/index_downloading.html</a:t>
            </a:r>
            <a:r>
              <a:rPr lang="en-US" sz="2000">
                <a:latin typeface="Arial" charset="0"/>
              </a:rPr>
              <a:t> </a:t>
            </a:r>
          </a:p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Documentation</a:t>
            </a:r>
          </a:p>
          <a:p>
            <a:pPr lvl="1" eaLnBrk="1" hangingPunct="1"/>
            <a:r>
              <a:rPr lang="en-US" sz="2000">
                <a:latin typeface="Arial" charset="0"/>
              </a:rPr>
              <a:t>Manual comes with the download</a:t>
            </a:r>
          </a:p>
          <a:p>
            <a:pPr lvl="1" eaLnBrk="1" hangingPunct="1">
              <a:buFontTx/>
              <a:buNone/>
            </a:pPr>
            <a:r>
              <a:rPr lang="en-US" sz="1600">
                <a:latin typeface="Arial" charset="0"/>
              </a:rPr>
              <a:t> </a:t>
            </a:r>
            <a:endParaRPr lang="en-US" sz="140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Requires Java VM (1.5 or later) 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(which you can get with the Weka download if you want)</a:t>
            </a:r>
          </a:p>
          <a:p>
            <a:pPr eaLnBrk="1" hangingPunct="1">
              <a:buFont typeface="Wingdings" charset="0"/>
              <a:buNone/>
            </a:pPr>
            <a:endParaRPr lang="en-US" sz="180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Download and install Weka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you will need it for Assignment #5</a:t>
            </a: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05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Data for Weka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Assumes data </a:t>
            </a:r>
            <a:r>
              <a:rPr lang="en-US" dirty="0">
                <a:latin typeface="Arial" charset="0"/>
              </a:rPr>
              <a:t>is </a:t>
            </a:r>
            <a:r>
              <a:rPr lang="en-US" dirty="0" smtClean="0">
                <a:latin typeface="Arial" charset="0"/>
              </a:rPr>
              <a:t>a </a:t>
            </a:r>
            <a:r>
              <a:rPr lang="en-US" dirty="0">
                <a:latin typeface="Arial" charset="0"/>
              </a:rPr>
              <a:t>collection of (training) instance </a:t>
            </a:r>
            <a:r>
              <a:rPr lang="en-US" dirty="0" smtClean="0">
                <a:latin typeface="Arial" charset="0"/>
              </a:rPr>
              <a:t>vectors</a:t>
            </a: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Features plus a label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Uses </a:t>
            </a:r>
            <a:r>
              <a:rPr lang="en-US" dirty="0">
                <a:latin typeface="Arial" charset="0"/>
              </a:rPr>
              <a:t>the term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attribute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to refer to an individual data value (either feature or label</a:t>
            </a:r>
            <a:r>
              <a:rPr lang="en-US" dirty="0" smtClean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81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Data for Weka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Assumes data </a:t>
            </a:r>
            <a:r>
              <a:rPr lang="en-US" dirty="0">
                <a:latin typeface="Arial" charset="0"/>
              </a:rPr>
              <a:t>is </a:t>
            </a:r>
            <a:r>
              <a:rPr lang="en-US" dirty="0" smtClean="0">
                <a:latin typeface="Arial" charset="0"/>
              </a:rPr>
              <a:t>a </a:t>
            </a:r>
            <a:r>
              <a:rPr lang="en-US" dirty="0">
                <a:latin typeface="Arial" charset="0"/>
              </a:rPr>
              <a:t>collection of (training) instance </a:t>
            </a:r>
            <a:r>
              <a:rPr lang="en-US" dirty="0" smtClean="0">
                <a:latin typeface="Arial" charset="0"/>
              </a:rPr>
              <a:t>vectors</a:t>
            </a: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Features plus a label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Uses </a:t>
            </a:r>
            <a:r>
              <a:rPr lang="en-US" dirty="0">
                <a:latin typeface="Arial" charset="0"/>
              </a:rPr>
              <a:t>the term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attribute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to refer to an individual data value (either feature or label)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Primary </a:t>
            </a:r>
            <a:r>
              <a:rPr lang="en-US" dirty="0">
                <a:latin typeface="Arial" charset="0"/>
              </a:rPr>
              <a:t>data file format: ARFF </a:t>
            </a:r>
            <a:r>
              <a:rPr lang="en-US" sz="1800" dirty="0">
                <a:latin typeface="Arial" charset="0"/>
              </a:rPr>
              <a:t>(Attribute-Relation File </a:t>
            </a:r>
            <a:r>
              <a:rPr lang="en-US" sz="1800" dirty="0" smtClean="0">
                <a:latin typeface="Arial" charset="0"/>
              </a:rPr>
              <a:t>Format</a:t>
            </a:r>
            <a:r>
              <a:rPr lang="en-US" sz="1800" dirty="0"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213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19200" y="-304800"/>
            <a:ext cx="11201400" cy="7924800"/>
          </a:xfrm>
          <a:prstGeom prst="rect">
            <a:avLst/>
          </a:prstGeom>
          <a:solidFill>
            <a:srgbClr val="FFF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Sample ARFF File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Iris Plants Database (from R.A. Fischer and Michael Marshall)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@RELATION iris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sepallength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sepalwidth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petallength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petalwidth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class {Iris-setosa,Iris-versicolor,Iris-virginica}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@DATA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5.1,3.5,1.4,0.2,Iris-setosa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4.9,3.0,1.4,0.2,Iris-setosa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4.7,3.2,1.3,0.2,Iris-setosa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4.6,?,1.5,0.2,Iris-setosa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      …</a:t>
            </a:r>
          </a:p>
        </p:txBody>
      </p:sp>
    </p:spTree>
    <p:extLst>
      <p:ext uri="{BB962C8B-B14F-4D97-AF65-F5344CB8AC3E}">
        <p14:creationId xmlns:p14="http://schemas.microsoft.com/office/powerpoint/2010/main" val="1232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19200" y="-381000"/>
            <a:ext cx="11201400" cy="7924800"/>
          </a:xfrm>
          <a:prstGeom prst="rect">
            <a:avLst/>
          </a:prstGeom>
          <a:solidFill>
            <a:srgbClr val="FFF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78" name="Rectangle 4"/>
          <p:cNvSpPr>
            <a:spLocks noChangeArrowheads="1"/>
          </p:cNvSpPr>
          <p:nvPr/>
        </p:nvSpPr>
        <p:spPr bwMode="auto">
          <a:xfrm>
            <a:off x="457200" y="1447800"/>
            <a:ext cx="7696200" cy="762000"/>
          </a:xfrm>
          <a:prstGeom prst="rect">
            <a:avLst/>
          </a:prstGeom>
          <a:solidFill>
            <a:srgbClr val="E2ED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Sample ARFF File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Iris Plants Database (from R.A. Fischer and Michael Marshall)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@RELATION iris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sepallength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sepalwidth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petallength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petalwidth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class {Iris-setosa,Iris-versicolor,Iris-virginica}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@DATA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5.1,3.5,1.4,0.2,Iris-setosa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4.9,3.0,1.4,0.2,Iris-setosa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4.7,3.2,1.3,0.2,Iris-setosa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4.6,?,1.5,0.2,Iris-setosa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      …</a:t>
            </a: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5410200" y="2406650"/>
            <a:ext cx="20574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00"/>
                </a:solidFill>
              </a:rPr>
              <a:t>A comment</a:t>
            </a:r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auto">
          <a:xfrm>
            <a:off x="4724400" y="221138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19200" y="-304800"/>
            <a:ext cx="11201400" cy="7924800"/>
          </a:xfrm>
          <a:prstGeom prst="rect">
            <a:avLst/>
          </a:prstGeom>
          <a:solidFill>
            <a:srgbClr val="FFF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457200" y="2133600"/>
            <a:ext cx="7696200" cy="381000"/>
          </a:xfrm>
          <a:prstGeom prst="rect">
            <a:avLst/>
          </a:prstGeom>
          <a:solidFill>
            <a:srgbClr val="E2ED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Sample ARFF File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Iris Plants Database (from R.A. Fischer and Michael Marshall)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@RELATION iris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sepallength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sepalwidth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petallength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petalwidth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class {Iris-setosa,Iris-versicolor,Iris-virginica}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@DATA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5.1,3.5,1.4,0.2,Iris-setosa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4.9,3.0,1.4,0.2,Iris-setosa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4.7,3.2,1.3,0.2,Iris-setosa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4.6,?,1.5,0.2,Iris-setosa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      …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5638800" y="2774950"/>
            <a:ext cx="30480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>
                <a:solidFill>
                  <a:srgbClr val="000000"/>
                </a:solidFill>
              </a:rPr>
              <a:t>Name for this collection of data</a:t>
            </a:r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>
            <a:off x="5029200" y="254635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19200" y="-304800"/>
            <a:ext cx="11201400" cy="7924800"/>
          </a:xfrm>
          <a:prstGeom prst="rect">
            <a:avLst/>
          </a:prstGeom>
          <a:solidFill>
            <a:srgbClr val="FFF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533400" y="2514600"/>
            <a:ext cx="7696200" cy="381000"/>
          </a:xfrm>
          <a:prstGeom prst="rect">
            <a:avLst/>
          </a:prstGeom>
          <a:solidFill>
            <a:srgbClr val="E2ED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Sample ARFF File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Iris Plants Database (from R.A. Fischer and Michael Marshall)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@RELATION iris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sepallength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sepalwidth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petallength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petalwidth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class {Iris-setosa,Iris-versicolor,Iris-virginica}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@DATA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5.1,3.5,1.4,0.2,Iris-setosa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4.9,3.0,1.4,0.2,Iris-setosa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4.7,3.2,1.3,0.2,Iris-setosa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4.6,?,1.5,0.2,Iris-setosa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      …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5715000" y="2978150"/>
            <a:ext cx="30480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>
                <a:solidFill>
                  <a:srgbClr val="000000"/>
                </a:solidFill>
              </a:rPr>
              <a:t>Name and type of each attribute</a:t>
            </a:r>
          </a:p>
        </p:txBody>
      </p:sp>
      <p:sp>
        <p:nvSpPr>
          <p:cNvPr id="77830" name="Line 6"/>
          <p:cNvSpPr>
            <a:spLocks noChangeShapeType="1"/>
          </p:cNvSpPr>
          <p:nvPr/>
        </p:nvSpPr>
        <p:spPr bwMode="auto">
          <a:xfrm>
            <a:off x="5029200" y="2887662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19200" y="-304800"/>
            <a:ext cx="11201400" cy="7924800"/>
          </a:xfrm>
          <a:prstGeom prst="rect">
            <a:avLst/>
          </a:prstGeom>
          <a:solidFill>
            <a:srgbClr val="FFF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2276475" y="3733800"/>
            <a:ext cx="609600" cy="381000"/>
          </a:xfrm>
          <a:prstGeom prst="rect">
            <a:avLst/>
          </a:prstGeom>
          <a:solidFill>
            <a:srgbClr val="E2ED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Sample ARFF File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Iris Plants Database (from R.A. Fischer and Michael Marshall)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@RELATION iris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sepallength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sepalwidth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petallength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petalwidth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class {Iris-setosa,Iris-versicolor,Iris-virginica}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@DATA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5.1,3.5,1.4,0.2,Iris-setosa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4.9,3.0,1.4,0.2,Iris-setosa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4.7,3.2,1.3,0.2,Iris-setosa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4.6,?,1.5,0.2,Iris-setosa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      …</a:t>
            </a: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3581400" y="4114800"/>
            <a:ext cx="518160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00"/>
                </a:solidFill>
              </a:rPr>
              <a:t>Nothing special about this name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But, Weka assumes the last attribute is the class unless you tell it otherwise (which you should!)</a:t>
            </a:r>
          </a:p>
        </p:txBody>
      </p:sp>
      <p:sp>
        <p:nvSpPr>
          <p:cNvPr id="78854" name="Line 6"/>
          <p:cNvSpPr>
            <a:spLocks noChangeShapeType="1"/>
          </p:cNvSpPr>
          <p:nvPr/>
        </p:nvSpPr>
        <p:spPr bwMode="auto">
          <a:xfrm>
            <a:off x="2809875" y="41148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Data types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Numeric (can also declare to be Integer or Real)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smtClean="0">
                <a:latin typeface="Arial" charset="0"/>
              </a:rPr>
              <a:t>String (Single </a:t>
            </a:r>
            <a:r>
              <a:rPr lang="en-US" sz="2400" dirty="0">
                <a:latin typeface="Arial" charset="0"/>
              </a:rPr>
              <a:t>quotes, backslash to escape a </a:t>
            </a:r>
            <a:r>
              <a:rPr lang="en-US" sz="2400" dirty="0" smtClean="0">
                <a:latin typeface="Arial" charset="0"/>
              </a:rPr>
              <a:t>quote)</a:t>
            </a:r>
            <a:endParaRPr lang="en-US" sz="20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Date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Can specify exact parse/print format (see </a:t>
            </a:r>
            <a:r>
              <a:rPr lang="en-US" sz="2000" dirty="0" err="1">
                <a:latin typeface="Arial" charset="0"/>
              </a:rPr>
              <a:t>SimpleDataFormat</a:t>
            </a:r>
            <a:r>
              <a:rPr lang="en-US" sz="2000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Default: </a:t>
            </a:r>
            <a:r>
              <a:rPr lang="en-US" sz="2000" dirty="0" err="1">
                <a:latin typeface="Arial" charset="0"/>
              </a:rPr>
              <a:t>yyyy</a:t>
            </a:r>
            <a:r>
              <a:rPr lang="en-US" sz="2000" dirty="0">
                <a:latin typeface="Arial" charset="0"/>
              </a:rPr>
              <a:t>-MM-</a:t>
            </a:r>
            <a:r>
              <a:rPr lang="en-US" sz="2000" dirty="0" err="1">
                <a:latin typeface="Arial" charset="0"/>
              </a:rPr>
              <a:t>dd</a:t>
            </a:r>
            <a:r>
              <a:rPr lang="ja-JP" altLang="en-US" sz="2000" dirty="0">
                <a:latin typeface="Arial" charset="0"/>
              </a:rPr>
              <a:t>’</a:t>
            </a:r>
            <a:r>
              <a:rPr lang="en-US" sz="2000" dirty="0">
                <a:latin typeface="Arial" charset="0"/>
              </a:rPr>
              <a:t>T</a:t>
            </a:r>
            <a:r>
              <a:rPr lang="ja-JP" altLang="en-US" sz="2000" dirty="0">
                <a:latin typeface="Arial" charset="0"/>
              </a:rPr>
              <a:t>’</a:t>
            </a:r>
            <a:r>
              <a:rPr lang="en-US" sz="2000" dirty="0" err="1">
                <a:latin typeface="Arial" charset="0"/>
              </a:rPr>
              <a:t>HH:mm:ss</a:t>
            </a:r>
            <a:endParaRPr lang="en-US" sz="20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Nominal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Declared as list of values: {v1, v2, …, </a:t>
            </a:r>
            <a:r>
              <a:rPr lang="en-US" sz="2000" dirty="0" err="1">
                <a:latin typeface="Arial" charset="0"/>
              </a:rPr>
              <a:t>vn</a:t>
            </a:r>
            <a:r>
              <a:rPr lang="en-US" sz="2000" dirty="0">
                <a:latin typeface="Arial" charset="0"/>
              </a:rPr>
              <a:t>}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Case sensitive names in the actual data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Relational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Nested relation (list of attributes)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Given in actual data inside double quotes: </a:t>
            </a:r>
            <a:r>
              <a:rPr lang="ja-JP" altLang="en-US" sz="2000" dirty="0">
                <a:latin typeface="Arial" charset="0"/>
              </a:rPr>
              <a:t>“</a:t>
            </a:r>
            <a:r>
              <a:rPr lang="en-US" sz="2000" dirty="0">
                <a:latin typeface="Arial" charset="0"/>
              </a:rPr>
              <a:t>1,2,</a:t>
            </a:r>
            <a:r>
              <a:rPr lang="ja-JP" altLang="en-US" sz="2000" dirty="0">
                <a:latin typeface="Arial" charset="0"/>
              </a:rPr>
              <a:t>’</a:t>
            </a:r>
            <a:r>
              <a:rPr lang="en-US" sz="2000" dirty="0">
                <a:latin typeface="Arial" charset="0"/>
              </a:rPr>
              <a:t>foo</a:t>
            </a:r>
            <a:r>
              <a:rPr lang="ja-JP" altLang="en-US" sz="2000" dirty="0">
                <a:latin typeface="Arial" charset="0"/>
              </a:rPr>
              <a:t>’</a:t>
            </a:r>
            <a:r>
              <a:rPr lang="en-US" sz="2000" dirty="0">
                <a:latin typeface="Arial" charset="0"/>
              </a:rPr>
              <a:t>,Bar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74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19200" y="-304800"/>
            <a:ext cx="11201400" cy="7924800"/>
          </a:xfrm>
          <a:prstGeom prst="rect">
            <a:avLst/>
          </a:prstGeom>
          <a:solidFill>
            <a:srgbClr val="FFF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457200" y="4343400"/>
            <a:ext cx="2971800" cy="1295400"/>
          </a:xfrm>
          <a:prstGeom prst="rect">
            <a:avLst/>
          </a:prstGeom>
          <a:solidFill>
            <a:srgbClr val="E2ED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Sample ARFF File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Iris Plants Database (from R.A. Fischer and Michael Marshall)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@RELATION iris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sepallength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sepalwidth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petallength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petalwidth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class {Iris-setosa,Iris-versicolor,Iris-virginica}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@DATA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5.1,3.5,1.4,0.2,Iris-setosa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4.9,3.0,1.4,0.2,Iris-setosa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4.7,3.2,1.3,0.2,Iris-setosa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4.6,?,1.5,0.2,Iris-setosa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      …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4572000" y="4648200"/>
            <a:ext cx="3495675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00"/>
                </a:solidFill>
              </a:rPr>
              <a:t>Data is done as comma separated values</a:t>
            </a:r>
          </a:p>
        </p:txBody>
      </p:sp>
      <p:sp>
        <p:nvSpPr>
          <p:cNvPr id="80902" name="Line 6"/>
          <p:cNvSpPr>
            <a:spLocks noChangeShapeType="1"/>
          </p:cNvSpPr>
          <p:nvPr/>
        </p:nvSpPr>
        <p:spPr bwMode="auto">
          <a:xfrm>
            <a:off x="3429000" y="4724400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Suggested Readings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847153"/>
            <a:ext cx="5161734" cy="4379976"/>
          </a:xfrm>
        </p:spPr>
        <p:txBody>
          <a:bodyPr/>
          <a:lstStyle/>
          <a:p>
            <a:pPr eaLnBrk="1" hangingPunct="1"/>
            <a:r>
              <a:rPr lang="de-DE" sz="2800" dirty="0">
                <a:latin typeface="Arial" charset="0"/>
              </a:rPr>
              <a:t>Witten, I. H., Frank, E., Hall, M. (2011).  </a:t>
            </a:r>
            <a:r>
              <a:rPr lang="en-US" sz="2800" i="1" dirty="0">
                <a:latin typeface="Arial" charset="0"/>
              </a:rPr>
              <a:t>Data Mining: Practical Machine Learning Tools and Techniques</a:t>
            </a:r>
            <a:r>
              <a:rPr lang="en-US" sz="2800" dirty="0">
                <a:latin typeface="Arial" charset="0"/>
              </a:rPr>
              <a:t>, third edition, Elsevier: San </a:t>
            </a:r>
            <a:r>
              <a:rPr lang="en-US" sz="2800" dirty="0" smtClean="0">
                <a:latin typeface="Arial" charset="0"/>
              </a:rPr>
              <a:t>Francisco</a:t>
            </a:r>
            <a:endParaRPr lang="en-US" dirty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Suggested watching (or see his </a:t>
            </a:r>
            <a:r>
              <a:rPr lang="en-US" dirty="0" err="1" smtClean="0">
                <a:latin typeface="Arial" charset="0"/>
              </a:rPr>
              <a:t>coursera</a:t>
            </a:r>
            <a:r>
              <a:rPr lang="en-US" dirty="0" smtClean="0">
                <a:latin typeface="Arial" charset="0"/>
              </a:rPr>
              <a:t> course) </a:t>
            </a:r>
            <a:br>
              <a:rPr lang="en-US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http</a:t>
            </a:r>
            <a:r>
              <a:rPr lang="en-US" sz="2000" dirty="0">
                <a:latin typeface="Arial" charset="0"/>
              </a:rPr>
              <a:t>://</a:t>
            </a:r>
            <a:r>
              <a:rPr lang="en-US" sz="2000" dirty="0" err="1">
                <a:latin typeface="Arial" charset="0"/>
              </a:rPr>
              <a:t>see.stanford.edu</a:t>
            </a:r>
            <a:r>
              <a:rPr lang="en-US" sz="2000" dirty="0">
                <a:latin typeface="Arial" charset="0"/>
              </a:rPr>
              <a:t>/see/</a:t>
            </a:r>
            <a:r>
              <a:rPr lang="en-US" sz="2000" dirty="0" err="1">
                <a:latin typeface="Arial" charset="0"/>
              </a:rPr>
              <a:t>lecturelist.aspx?coll</a:t>
            </a:r>
            <a:r>
              <a:rPr lang="en-US" sz="2000" dirty="0">
                <a:latin typeface="Arial" charset="0"/>
              </a:rPr>
              <a:t>=348ca38a-3a6d-4052-937d-cb017338d7b1</a:t>
            </a:r>
          </a:p>
        </p:txBody>
      </p:sp>
      <p:pic>
        <p:nvPicPr>
          <p:cNvPr id="122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77" y="1295400"/>
            <a:ext cx="2654886" cy="331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18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19200" y="-76200"/>
            <a:ext cx="11201400" cy="7924800"/>
          </a:xfrm>
          <a:prstGeom prst="rect">
            <a:avLst/>
          </a:prstGeom>
          <a:solidFill>
            <a:srgbClr val="FFF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838200" y="5181600"/>
            <a:ext cx="457200" cy="457200"/>
          </a:xfrm>
          <a:prstGeom prst="rect">
            <a:avLst/>
          </a:prstGeom>
          <a:solidFill>
            <a:srgbClr val="E2ED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Sample ARFF File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Iris Plants Database (from R.A. Fischer and Michael Marshall)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%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@RELATION iris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sepallength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sepalwidth NUMERIC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petallength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petalwidth NUMERIC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@ATTRIBUTE class {Iris-setosa,Iris-versicolor,Iris-virginica}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@DATA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5.1,3.5,1.4,0.2,Iris-setosa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4.9,3.0,1.4,0.2,Iris-setosa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4.7,3.2,1.3,0.2,Iris-setosa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4.6,?,1.5,0.2,Iris-setosa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      …</a:t>
            </a: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4648200" y="4551362"/>
            <a:ext cx="3495675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00"/>
                </a:solidFill>
              </a:rPr>
              <a:t>Missing data denoted with a question mark</a:t>
            </a:r>
          </a:p>
        </p:txBody>
      </p:sp>
      <p:sp>
        <p:nvSpPr>
          <p:cNvPr id="81926" name="Line 6"/>
          <p:cNvSpPr>
            <a:spLocks noChangeShapeType="1"/>
          </p:cNvSpPr>
          <p:nvPr/>
        </p:nvSpPr>
        <p:spPr bwMode="auto">
          <a:xfrm flipV="1">
            <a:off x="1295400" y="4703762"/>
            <a:ext cx="3352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9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Data for Weka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Weka will also read simple 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comma-separated-value (CSV) files  </a:t>
            </a:r>
          </a:p>
          <a:p>
            <a:pPr lvl="1" eaLnBrk="1" hangingPunct="1"/>
            <a:r>
              <a:rPr lang="en-US" sz="2000">
                <a:latin typeface="Arial" charset="0"/>
              </a:rPr>
              <a:t>Easy to create in Excel </a:t>
            </a:r>
          </a:p>
          <a:p>
            <a:pPr lvl="1" eaLnBrk="1" hangingPunct="1"/>
            <a:r>
              <a:rPr lang="en-US" sz="2000">
                <a:latin typeface="Arial" charset="0"/>
              </a:rPr>
              <a:t>First line is attribute names, rest are data</a:t>
            </a:r>
          </a:p>
          <a:p>
            <a:pPr lvl="1" eaLnBrk="1" hangingPunct="1"/>
            <a:r>
              <a:rPr lang="en-US" sz="2000">
                <a:latin typeface="Arial" charset="0"/>
              </a:rPr>
              <a:t>Weka will infer data types based on what it sees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And binary serialized data </a:t>
            </a:r>
            <a:r>
              <a:rPr lang="en-US" sz="2000">
                <a:latin typeface="Arial" charset="0"/>
              </a:rPr>
              <a:t>(from its own internal data structures) </a:t>
            </a:r>
          </a:p>
          <a:p>
            <a:pPr lvl="1" eaLnBrk="1" hangingPunct="1"/>
            <a:r>
              <a:rPr lang="en-US" sz="2000">
                <a:latin typeface="Arial" charset="0"/>
              </a:rPr>
              <a:t>Much faster to load </a:t>
            </a:r>
          </a:p>
          <a:p>
            <a:pPr lvl="1" eaLnBrk="1" hangingPunct="1"/>
            <a:endParaRPr lang="en-US" sz="160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Note: Weka tends to want to use attribute numbers 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instead of names in specifications (but not output)</a:t>
            </a:r>
          </a:p>
          <a:p>
            <a:pPr lvl="1" eaLnBrk="1" hangingPunct="1"/>
            <a:r>
              <a:rPr lang="en-US" sz="2000">
                <a:latin typeface="Arial" charset="0"/>
              </a:rPr>
              <a:t>This tends to be messy: will want to remove attributes 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e.g., based on feature selection, but then the numbers change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(Unfortunately, just one of many usability problems)</a:t>
            </a:r>
          </a:p>
          <a:p>
            <a:pPr lvl="1" eaLnBrk="1" hangingPunct="1"/>
            <a:endParaRPr lang="en-US" sz="2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2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Running Weka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5105400" cy="5029200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Will want to invoke using </a:t>
            </a:r>
            <a:br>
              <a:rPr lang="en-US">
                <a:latin typeface="Arial" charset="0"/>
              </a:rPr>
            </a:b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with console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option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Exceptions (and other messages) will show up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on the console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Occasionally the underlying Java crashes in ways that the Explorer UI does not catch (more bad UI…)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If it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taking a lot longer than you expect, check the console…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Starts with this clever interface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    (press the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Explorer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button)</a:t>
            </a:r>
          </a:p>
          <a:p>
            <a:pPr lvl="1" eaLnBrk="1" hangingPunct="1">
              <a:lnSpc>
                <a:spcPct val="90000"/>
              </a:lnSpc>
            </a:pPr>
            <a:endParaRPr lang="en-US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83972" name="Picture 4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"/>
            <a:ext cx="26670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93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Explorer startup        …press </a:t>
            </a:r>
            <a:r>
              <a:rPr lang="ja-JP" altLang="en-US" sz="3200">
                <a:latin typeface="Arial" charset="0"/>
              </a:rPr>
              <a:t>“</a:t>
            </a:r>
            <a:r>
              <a:rPr lang="en-US" sz="3200">
                <a:latin typeface="Arial" charset="0"/>
              </a:rPr>
              <a:t>Open file…</a:t>
            </a:r>
            <a:r>
              <a:rPr lang="ja-JP" altLang="en-US" sz="3200">
                <a:latin typeface="Arial" charset="0"/>
              </a:rPr>
              <a:t>”</a:t>
            </a:r>
            <a:endParaRPr lang="en-US" sz="3200">
              <a:latin typeface="Arial" charset="0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84996" name="Picture 4" descr="Weka_explorer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50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86020" name="Picture 4" descr="Weka_explorer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50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200">
                <a:latin typeface="Arial" charset="0"/>
              </a:rPr>
              <a:t>Can manually select features (attrs) here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87044" name="Picture 4" descr="Weka_explorer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598488" y="3014663"/>
            <a:ext cx="4097337" cy="1793875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 flipV="1">
            <a:off x="766763" y="711200"/>
            <a:ext cx="496887" cy="23145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8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200">
                <a:latin typeface="Arial" charset="0"/>
              </a:rPr>
              <a:t>Can apply programmatic selection here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88068" name="Picture 4" descr="Weka_explorer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766763" y="1863725"/>
            <a:ext cx="7708900" cy="687388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070" name="Line 6"/>
          <p:cNvSpPr>
            <a:spLocks noChangeShapeType="1"/>
          </p:cNvSpPr>
          <p:nvPr/>
        </p:nvSpPr>
        <p:spPr bwMode="auto">
          <a:xfrm flipV="1">
            <a:off x="1243013" y="654050"/>
            <a:ext cx="179387" cy="116363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5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Let</a:t>
            </a:r>
            <a:r>
              <a:rPr lang="ja-JP" altLang="en-US" sz="3200">
                <a:latin typeface="Arial" charset="0"/>
              </a:rPr>
              <a:t>’</a:t>
            </a:r>
            <a:r>
              <a:rPr lang="en-US" sz="3200">
                <a:latin typeface="Arial" charset="0"/>
              </a:rPr>
              <a:t>s build a classifier (</a:t>
            </a:r>
            <a:r>
              <a:rPr lang="ja-JP" altLang="en-US" sz="3200">
                <a:latin typeface="Arial" charset="0"/>
              </a:rPr>
              <a:t>“</a:t>
            </a:r>
            <a:r>
              <a:rPr lang="en-US" sz="3200">
                <a:latin typeface="Arial" charset="0"/>
              </a:rPr>
              <a:t>Classify</a:t>
            </a:r>
            <a:r>
              <a:rPr lang="ja-JP" altLang="en-US" sz="3200">
                <a:latin typeface="Arial" charset="0"/>
              </a:rPr>
              <a:t>”</a:t>
            </a:r>
            <a:r>
              <a:rPr lang="en-US" sz="3200">
                <a:latin typeface="Arial" charset="0"/>
              </a:rPr>
              <a:t> tab)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89092" name="Picture 4" descr="Weka_explorer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26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Let</a:t>
            </a:r>
            <a:r>
              <a:rPr lang="ja-JP" altLang="en-US" sz="3200">
                <a:latin typeface="Arial" charset="0"/>
              </a:rPr>
              <a:t>’</a:t>
            </a:r>
            <a:r>
              <a:rPr lang="en-US" sz="3200">
                <a:latin typeface="Arial" charset="0"/>
              </a:rPr>
              <a:t>s build a classifier (</a:t>
            </a:r>
            <a:r>
              <a:rPr lang="ja-JP" altLang="en-US" sz="3200">
                <a:latin typeface="Arial" charset="0"/>
              </a:rPr>
              <a:t>“</a:t>
            </a:r>
            <a:r>
              <a:rPr lang="en-US" sz="3200">
                <a:latin typeface="Arial" charset="0"/>
              </a:rPr>
              <a:t>Classify</a:t>
            </a:r>
            <a:r>
              <a:rPr lang="ja-JP" altLang="en-US" sz="3200">
                <a:latin typeface="Arial" charset="0"/>
              </a:rPr>
              <a:t>”</a:t>
            </a:r>
            <a:r>
              <a:rPr lang="en-US" sz="3200">
                <a:latin typeface="Arial" charset="0"/>
              </a:rPr>
              <a:t> tab)</a:t>
            </a:r>
          </a:p>
        </p:txBody>
      </p:sp>
      <p:sp>
        <p:nvSpPr>
          <p:cNvPr id="9011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90116" name="Picture 6" descr="Weka_explorer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Rectangle 7"/>
          <p:cNvSpPr>
            <a:spLocks noChangeArrowheads="1"/>
          </p:cNvSpPr>
          <p:nvPr/>
        </p:nvSpPr>
        <p:spPr bwMode="auto">
          <a:xfrm>
            <a:off x="406400" y="3444875"/>
            <a:ext cx="3419475" cy="495300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118" name="Text Box 8"/>
          <p:cNvSpPr txBox="1">
            <a:spLocks noChangeArrowheads="1"/>
          </p:cNvSpPr>
          <p:nvPr/>
        </p:nvSpPr>
        <p:spPr bwMode="auto">
          <a:xfrm>
            <a:off x="4064000" y="2608263"/>
            <a:ext cx="3892550" cy="193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Set attribute that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represents your class here </a:t>
            </a:r>
          </a:p>
          <a:p>
            <a:pPr lvl="1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  <a:ea typeface="ＭＳ Ｐゴシック" charset="0"/>
              </a:rPr>
              <a:t>Must be done manually, before you try to learn</a:t>
            </a:r>
          </a:p>
          <a:p>
            <a:pPr lvl="1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  <a:ea typeface="ＭＳ Ｐゴシック" charset="0"/>
              </a:rPr>
              <a:t>Common error to forget this!</a:t>
            </a:r>
          </a:p>
        </p:txBody>
      </p:sp>
      <p:sp>
        <p:nvSpPr>
          <p:cNvPr id="90119" name="Line 9"/>
          <p:cNvSpPr>
            <a:spLocks noChangeShapeType="1"/>
          </p:cNvSpPr>
          <p:nvPr/>
        </p:nvSpPr>
        <p:spPr bwMode="auto">
          <a:xfrm flipV="1">
            <a:off x="3578225" y="2776538"/>
            <a:ext cx="474663" cy="6445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Let</a:t>
            </a:r>
            <a:r>
              <a:rPr lang="ja-JP" altLang="en-US" sz="3200">
                <a:latin typeface="Arial" charset="0"/>
              </a:rPr>
              <a:t>’</a:t>
            </a:r>
            <a:r>
              <a:rPr lang="en-US" sz="3200">
                <a:latin typeface="Arial" charset="0"/>
              </a:rPr>
              <a:t>s build a classifier (</a:t>
            </a:r>
            <a:r>
              <a:rPr lang="ja-JP" altLang="en-US" sz="3200">
                <a:latin typeface="Arial" charset="0"/>
              </a:rPr>
              <a:t>“</a:t>
            </a:r>
            <a:r>
              <a:rPr lang="en-US" sz="3200">
                <a:latin typeface="Arial" charset="0"/>
              </a:rPr>
              <a:t>Classify</a:t>
            </a:r>
            <a:r>
              <a:rPr lang="ja-JP" altLang="en-US" sz="3200">
                <a:latin typeface="Arial" charset="0"/>
              </a:rPr>
              <a:t>”</a:t>
            </a:r>
            <a:r>
              <a:rPr lang="en-US" sz="3200">
                <a:latin typeface="Arial" charset="0"/>
              </a:rPr>
              <a:t> tab)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91140" name="Picture 4" descr="Weka_explorer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766763" y="2000250"/>
            <a:ext cx="2820987" cy="1635125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4064000" y="2608263"/>
            <a:ext cx="2909888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How testing is done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(10-fold cross is default)</a:t>
            </a:r>
          </a:p>
        </p:txBody>
      </p:sp>
      <p:sp>
        <p:nvSpPr>
          <p:cNvPr id="91143" name="Line 7"/>
          <p:cNvSpPr>
            <a:spLocks noChangeShapeType="1"/>
          </p:cNvSpPr>
          <p:nvPr/>
        </p:nvSpPr>
        <p:spPr bwMode="auto">
          <a:xfrm flipV="1">
            <a:off x="3578225" y="2776538"/>
            <a:ext cx="474663" cy="6445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Just enough to </a:t>
            </a:r>
            <a:r>
              <a:rPr lang="en-US" dirty="0" smtClean="0">
                <a:latin typeface="Arial" charset="0"/>
              </a:rPr>
              <a:t>be dangerous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…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latin typeface="Arial" charset="0"/>
              </a:rPr>
              <a:t>ML department devoted to this </a:t>
            </a:r>
            <a:r>
              <a:rPr lang="en-US" dirty="0">
                <a:latin typeface="Arial" charset="0"/>
              </a:rPr>
              <a:t>subject!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Practical start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(Very) basic concepts</a:t>
            </a:r>
          </a:p>
          <a:p>
            <a:pPr lvl="1" eaLnBrk="1" hangingPunct="1"/>
            <a:r>
              <a:rPr lang="en-US" dirty="0">
                <a:latin typeface="Arial" charset="0"/>
              </a:rPr>
              <a:t>A start on what questions to ask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But don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t leave thinking you now know all about ML!</a:t>
            </a:r>
          </a:p>
        </p:txBody>
      </p:sp>
    </p:spTree>
    <p:extLst>
      <p:ext uri="{BB962C8B-B14F-4D97-AF65-F5344CB8AC3E}">
        <p14:creationId xmlns:p14="http://schemas.microsoft.com/office/powerpoint/2010/main" val="155883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Let</a:t>
            </a:r>
            <a:r>
              <a:rPr lang="ja-JP" altLang="en-US" sz="3200">
                <a:latin typeface="Arial" charset="0"/>
              </a:rPr>
              <a:t>’</a:t>
            </a:r>
            <a:r>
              <a:rPr lang="en-US" sz="3200">
                <a:latin typeface="Arial" charset="0"/>
              </a:rPr>
              <a:t>s build a classifier (</a:t>
            </a:r>
            <a:r>
              <a:rPr lang="ja-JP" altLang="en-US" sz="3200">
                <a:latin typeface="Arial" charset="0"/>
              </a:rPr>
              <a:t>“</a:t>
            </a:r>
            <a:r>
              <a:rPr lang="en-US" sz="3200">
                <a:latin typeface="Arial" charset="0"/>
              </a:rPr>
              <a:t>Classify</a:t>
            </a:r>
            <a:r>
              <a:rPr lang="ja-JP" altLang="en-US" sz="3200">
                <a:latin typeface="Arial" charset="0"/>
              </a:rPr>
              <a:t>”</a:t>
            </a:r>
            <a:r>
              <a:rPr lang="en-US" sz="3200">
                <a:latin typeface="Arial" charset="0"/>
              </a:rPr>
              <a:t> tab)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92164" name="Picture 4" descr="Weka_explorer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766763" y="1470025"/>
            <a:ext cx="1104900" cy="641350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4064000" y="2608263"/>
            <a:ext cx="3429000" cy="2287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Pick a type of classifier to learn with by pressing this button and selecting from long hierarchical list</a:t>
            </a:r>
          </a:p>
          <a:p>
            <a:pPr>
              <a:spcBef>
                <a:spcPct val="50000"/>
              </a:spcBef>
            </a:pPr>
            <a:endParaRPr lang="en-US" sz="90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We will choose J48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(C4.5 – like decision trees)</a:t>
            </a:r>
            <a:endParaRPr lang="en-US"/>
          </a:p>
        </p:txBody>
      </p:sp>
      <p:sp>
        <p:nvSpPr>
          <p:cNvPr id="92167" name="Line 7"/>
          <p:cNvSpPr>
            <a:spLocks noChangeShapeType="1"/>
          </p:cNvSpPr>
          <p:nvPr/>
        </p:nvSpPr>
        <p:spPr bwMode="auto">
          <a:xfrm>
            <a:off x="1908175" y="1839913"/>
            <a:ext cx="2144713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5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1568450" y="1547813"/>
            <a:ext cx="1104900" cy="641350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190" name="Text Box 6"/>
          <p:cNvSpPr txBox="1">
            <a:spLocks noChangeArrowheads="1"/>
          </p:cNvSpPr>
          <p:nvPr/>
        </p:nvSpPr>
        <p:spPr bwMode="auto">
          <a:xfrm>
            <a:off x="4244975" y="2765425"/>
            <a:ext cx="3429000" cy="284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Name of classifier and command line arguments to specify it</a:t>
            </a:r>
            <a:r>
              <a:rPr lang="ja-JP" altLang="en-US">
                <a:solidFill>
                  <a:srgbClr val="000000"/>
                </a:solidFill>
              </a:rPr>
              <a:t>’</a:t>
            </a:r>
            <a:r>
              <a:rPr lang="en-US">
                <a:solidFill>
                  <a:srgbClr val="000000"/>
                </a:solidFill>
              </a:rPr>
              <a:t>s parameters appear here</a:t>
            </a:r>
          </a:p>
          <a:p>
            <a:pPr>
              <a:spcBef>
                <a:spcPct val="50000"/>
              </a:spcBef>
            </a:pPr>
            <a:endParaRPr lang="en-US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Not obvious(!), but this text is clickable – click to change the parameters</a:t>
            </a:r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2789238" y="1906588"/>
            <a:ext cx="2144712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8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Parameter setting…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94212" name="Picture 4" descr="Weka_explorer_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52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Parameter setting…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95236" name="Picture 4" descr="Weka_explorer_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6129338" y="3128963"/>
            <a:ext cx="3014662" cy="2536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00"/>
                </a:solidFill>
              </a:rPr>
              <a:t>For data sets that aren</a:t>
            </a:r>
            <a:r>
              <a:rPr lang="ja-JP" altLang="en-US" sz="2400">
                <a:solidFill>
                  <a:srgbClr val="000000"/>
                </a:solidFill>
              </a:rPr>
              <a:t>’</a:t>
            </a:r>
            <a:r>
              <a:rPr lang="en-US" sz="2400">
                <a:solidFill>
                  <a:srgbClr val="000000"/>
                </a:solidFill>
              </a:rPr>
              <a:t>t tiny, change: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  this to ~ </a:t>
            </a:r>
            <a:r>
              <a:rPr lang="en-US" sz="2800" b="1">
                <a:solidFill>
                  <a:srgbClr val="000000"/>
                </a:solidFill>
                <a:sym typeface="Symbol" charset="0"/>
              </a:rPr>
              <a:t></a:t>
            </a:r>
            <a:r>
              <a:rPr lang="en-US" sz="2400">
                <a:solidFill>
                  <a:srgbClr val="000000"/>
                </a:solidFill>
              </a:rPr>
              <a:t>0.1  and 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  this to ~ </a:t>
            </a:r>
            <a:r>
              <a:rPr lang="en-US" sz="2400" b="1">
                <a:solidFill>
                  <a:srgbClr val="000000"/>
                </a:solidFill>
                <a:sym typeface="Symbol" charset="0"/>
              </a:rPr>
              <a:t></a:t>
            </a:r>
            <a:r>
              <a:rPr lang="en-US" sz="2400">
                <a:solidFill>
                  <a:srgbClr val="000000"/>
                </a:solidFill>
              </a:rPr>
              <a:t>10</a:t>
            </a:r>
          </a:p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00"/>
                </a:solidFill>
              </a:rPr>
              <a:t>(but your mileage may vary…)</a:t>
            </a:r>
          </a:p>
        </p:txBody>
      </p:sp>
      <p:sp>
        <p:nvSpPr>
          <p:cNvPr id="95238" name="Oval 6"/>
          <p:cNvSpPr>
            <a:spLocks noChangeArrowheads="1"/>
          </p:cNvSpPr>
          <p:nvPr/>
        </p:nvSpPr>
        <p:spPr bwMode="auto">
          <a:xfrm>
            <a:off x="3511550" y="3432175"/>
            <a:ext cx="461963" cy="384175"/>
          </a:xfrm>
          <a:prstGeom prst="ellipse">
            <a:avLst/>
          </a:prstGeom>
          <a:solidFill>
            <a:srgbClr val="E2ED79">
              <a:alpha val="50195"/>
            </a:srgbClr>
          </a:solidFill>
          <a:ln w="285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9" name="Oval 7"/>
          <p:cNvSpPr>
            <a:spLocks noChangeArrowheads="1"/>
          </p:cNvSpPr>
          <p:nvPr/>
        </p:nvSpPr>
        <p:spPr bwMode="auto">
          <a:xfrm>
            <a:off x="3506788" y="2828925"/>
            <a:ext cx="461962" cy="384175"/>
          </a:xfrm>
          <a:prstGeom prst="ellipse">
            <a:avLst/>
          </a:prstGeom>
          <a:solidFill>
            <a:srgbClr val="E2ED79">
              <a:alpha val="50195"/>
            </a:srgbClr>
          </a:solidFill>
          <a:ln w="285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 flipH="1" flipV="1">
            <a:off x="4006850" y="3092450"/>
            <a:ext cx="2393950" cy="10271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 flipH="1" flipV="1">
            <a:off x="3967163" y="3617913"/>
            <a:ext cx="2359025" cy="87947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1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766763" y="3681413"/>
            <a:ext cx="1522412" cy="641350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3997325" y="3533775"/>
            <a:ext cx="34290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Press this button to build and test the classifier on the data you have loaded</a:t>
            </a:r>
            <a:endParaRPr lang="en-US"/>
          </a:p>
        </p:txBody>
      </p:sp>
      <p:sp>
        <p:nvSpPr>
          <p:cNvPr id="96263" name="Line 7"/>
          <p:cNvSpPr>
            <a:spLocks noChangeShapeType="1"/>
          </p:cNvSpPr>
          <p:nvPr/>
        </p:nvSpPr>
        <p:spPr bwMode="auto">
          <a:xfrm>
            <a:off x="2314575" y="3905250"/>
            <a:ext cx="1703388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9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97284" name="Picture 4" descr="Weka_explorer_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9112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2789238" y="1978025"/>
            <a:ext cx="5586412" cy="4117975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5048250" y="249238"/>
            <a:ext cx="3429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Results as textual output</a:t>
            </a:r>
            <a:endParaRPr lang="en-US"/>
          </a:p>
        </p:txBody>
      </p:sp>
      <p:sp>
        <p:nvSpPr>
          <p:cNvPr id="97287" name="Line 7"/>
          <p:cNvSpPr>
            <a:spLocks noChangeShapeType="1"/>
          </p:cNvSpPr>
          <p:nvPr/>
        </p:nvSpPr>
        <p:spPr bwMode="auto">
          <a:xfrm flipH="1">
            <a:off x="4540250" y="665163"/>
            <a:ext cx="1195388" cy="1276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3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98308" name="Picture 4" descr="Weka_explorer_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1430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509588" y="4484688"/>
            <a:ext cx="2109787" cy="381000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2225675" y="5205413"/>
            <a:ext cx="3429000" cy="10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Right-click here to save output, save resulting classifier, etc.</a:t>
            </a:r>
            <a:endParaRPr lang="en-US"/>
          </a:p>
        </p:txBody>
      </p:sp>
      <p:sp>
        <p:nvSpPr>
          <p:cNvPr id="98311" name="Line 7"/>
          <p:cNvSpPr>
            <a:spLocks noChangeShapeType="1"/>
          </p:cNvSpPr>
          <p:nvPr/>
        </p:nvSpPr>
        <p:spPr bwMode="auto">
          <a:xfrm>
            <a:off x="1736725" y="4841875"/>
            <a:ext cx="498475" cy="565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1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Output from this run…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=== Run information ===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20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Scheme:       weka.classifiers.trees.J48 -C 0.25 -M 2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Relation:     iris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Instances:    150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Attributes:   5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              sepallength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              sepalwidth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              petallength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              petalwidth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              class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Test mode:    10-fold cross-validation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20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2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Output from this run…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=== Classifier model (full training set) ===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6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J48 pruned tree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------------------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6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petalwidth &lt;= 0.6: Iris-setosa (50.0)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petalwidth &gt; 0.6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|   petalwidth &lt;= 1.7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|   |   petallength &lt;= 4.9: Iris-versicolor (48.0/1.0)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|   |   petallength &gt; 4.9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|   |   |   petalwidth &lt;= 1.5: Iris-virginica (3.0)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|   |   |   petalwidth &gt; 1.5: Iris-versicolor (3.0/1.0)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|   petalwidth &gt; 1.7: Iris-virginica (46.0/1.0)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6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Number of Leaves  : 	5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6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Size of the tree : 	9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6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       Time taken to build model: 0.13 seconds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6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Output from this run…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=== Stratified cross-validation ===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=== Summary ===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80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Correctly Classified Instances         144   96 %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Incorrectly Classified Instances         6    4 %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Kappa statistic                          0.94 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Mean absolute error                      0.035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Root mean squared error                  0.1586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Relative absolute error                  7.8705 %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Root relative squared error             33.6353 %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1800">
                <a:latin typeface="Courier New" charset="0"/>
              </a:rPr>
              <a:t>Total Number of Instances              150     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800">
              <a:latin typeface="Courier New" charset="0"/>
            </a:endParaRPr>
          </a:p>
        </p:txBody>
      </p:sp>
      <p:sp>
        <p:nvSpPr>
          <p:cNvPr id="101380" name="Oval 4"/>
          <p:cNvSpPr>
            <a:spLocks noChangeArrowheads="1"/>
          </p:cNvSpPr>
          <p:nvPr/>
        </p:nvSpPr>
        <p:spPr bwMode="auto">
          <a:xfrm>
            <a:off x="6780213" y="2095500"/>
            <a:ext cx="857250" cy="463550"/>
          </a:xfrm>
          <a:prstGeom prst="ellipse">
            <a:avLst/>
          </a:prstGeom>
          <a:solidFill>
            <a:srgbClr val="E2ED79">
              <a:alpha val="50195"/>
            </a:srgbClr>
          </a:solidFill>
          <a:ln w="285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7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machine learning?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Automatically or </a:t>
            </a:r>
            <a:r>
              <a:rPr lang="en-US" i="1" dirty="0">
                <a:latin typeface="Arial" charset="0"/>
              </a:rPr>
              <a:t>semi-automatically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Inducing concepts (i.e., rules) from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Finding patterns in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Explaining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Making  predictions</a:t>
            </a:r>
          </a:p>
        </p:txBody>
      </p:sp>
    </p:spTree>
    <p:extLst>
      <p:ext uri="{BB962C8B-B14F-4D97-AF65-F5344CB8AC3E}">
        <p14:creationId xmlns:p14="http://schemas.microsoft.com/office/powerpoint/2010/main" val="1472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Output from this run…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=== Detailed Accuracy By Class ===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6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TP Rate   FP Rate   Precision   Recall  F-Measure   Class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  0.98      0          1         0.98      0.99     Iris-setosa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  0.94      0.03       0.94      0.94      0.94     Iris-versicolor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  0.96      0.03       0.941     0.96      0.95     Iris-virginica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6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=== Confusion Matrix ===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6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  a  b  c   &lt;-- classified as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 49  1  0 |  a = Iris-setosa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  0 47  3 |  b = Iris-versicolor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600">
                <a:latin typeface="Courier New" charset="0"/>
              </a:rPr>
              <a:t>  0  2 48 |  c = Iris-virginica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587375" y="2981325"/>
            <a:ext cx="4581525" cy="1792288"/>
          </a:xfrm>
          <a:prstGeom prst="rect">
            <a:avLst/>
          </a:prstGeom>
          <a:solidFill>
            <a:srgbClr val="E2ED79">
              <a:alpha val="21960"/>
            </a:srgbClr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1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From a naïve Bayes model…</a:t>
            </a:r>
            <a:br>
              <a:rPr lang="en-US" sz="3200">
                <a:latin typeface="Arial" charset="0"/>
              </a:rPr>
            </a:br>
            <a:r>
              <a:rPr lang="en-US" sz="2800">
                <a:latin typeface="Arial" charset="0"/>
              </a:rPr>
              <a:t>(Same accuracy, slightly diff confusion matrix)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Scheme:       weka.classifiers.bayes.NaiveBayes 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Relation:     iris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400">
                <a:latin typeface="Courier New" charset="0"/>
              </a:rPr>
              <a:t>…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Correctly Classified Instances         144  96 %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400">
                <a:latin typeface="Courier New" charset="0"/>
              </a:rPr>
              <a:t>…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=== Confusion Matrix ===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2000">
              <a:latin typeface="Courier New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  a  b  c   &lt;-- classified as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 50  0  0 |  a = Iris-setosa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  0 48  2 |  b = Iris-versicolor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000">
                <a:latin typeface="Courier New" charset="0"/>
              </a:rPr>
              <a:t>  0  4 46 |  c = Iris-virginica</a:t>
            </a:r>
            <a:endParaRPr lang="en-US" sz="2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5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Hint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Save results from </a:t>
            </a:r>
            <a:r>
              <a:rPr lang="en-US" u="sng" dirty="0">
                <a:latin typeface="Arial" charset="0"/>
              </a:rPr>
              <a:t>all</a:t>
            </a:r>
            <a:r>
              <a:rPr lang="en-US" dirty="0">
                <a:latin typeface="Arial" charset="0"/>
              </a:rPr>
              <a:t> your runs</a:t>
            </a:r>
          </a:p>
          <a:p>
            <a:pPr lvl="1" eaLnBrk="1" hangingPunct="1"/>
            <a:r>
              <a:rPr lang="en-US" dirty="0">
                <a:latin typeface="Arial" charset="0"/>
              </a:rPr>
              <a:t>Hard to know what </a:t>
            </a:r>
            <a:r>
              <a:rPr lang="en-US" dirty="0" smtClean="0">
                <a:latin typeface="Arial" charset="0"/>
              </a:rPr>
              <a:t>you </a:t>
            </a:r>
            <a:r>
              <a:rPr lang="en-US" dirty="0">
                <a:latin typeface="Arial" charset="0"/>
              </a:rPr>
              <a:t>may need </a:t>
            </a:r>
            <a:r>
              <a:rPr lang="en-US" dirty="0" smtClean="0">
                <a:latin typeface="Arial" charset="0"/>
              </a:rPr>
              <a:t>(</a:t>
            </a:r>
            <a:r>
              <a:rPr lang="en-US" dirty="0">
                <a:latin typeface="Arial" charset="0"/>
              </a:rPr>
              <a:t>e.g. is trend in false positives going up or down as I change this parameter?) </a:t>
            </a:r>
          </a:p>
        </p:txBody>
      </p:sp>
    </p:spTree>
    <p:extLst>
      <p:ext uri="{BB962C8B-B14F-4D97-AF65-F5344CB8AC3E}">
        <p14:creationId xmlns:p14="http://schemas.microsoft.com/office/powerpoint/2010/main" val="15313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19200" y="-304800"/>
            <a:ext cx="11201400" cy="7924800"/>
          </a:xfrm>
          <a:prstGeom prst="rect">
            <a:avLst/>
          </a:prstGeom>
          <a:solidFill>
            <a:srgbClr val="FFFC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Hint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Save results from </a:t>
            </a:r>
            <a:r>
              <a:rPr lang="en-US" u="sng" dirty="0">
                <a:latin typeface="Arial" charset="0"/>
              </a:rPr>
              <a:t>all</a:t>
            </a:r>
            <a:r>
              <a:rPr lang="en-US" dirty="0">
                <a:latin typeface="Arial" charset="0"/>
              </a:rPr>
              <a:t> your runs</a:t>
            </a: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Put </a:t>
            </a:r>
            <a:r>
              <a:rPr lang="en-US" dirty="0">
                <a:latin typeface="Arial" charset="0"/>
              </a:rPr>
              <a:t>additional notes with the textual output!</a:t>
            </a:r>
          </a:p>
          <a:p>
            <a:pPr lvl="1" eaLnBrk="1" hangingPunct="1"/>
            <a:r>
              <a:rPr lang="en-US" dirty="0">
                <a:latin typeface="Arial" charset="0"/>
              </a:rPr>
              <a:t>Not everything you need to reconstruct what you did is in the textual output 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(can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t tell which feature subsets you learned on!)</a:t>
            </a:r>
          </a:p>
          <a:p>
            <a:pPr lvl="1" eaLnBrk="1" hangingPunct="1"/>
            <a:r>
              <a:rPr lang="en-US" dirty="0">
                <a:latin typeface="Arial" charset="0"/>
              </a:rPr>
              <a:t>You will run a lot of these trying various things and soon forget the details</a:t>
            </a:r>
          </a:p>
        </p:txBody>
      </p:sp>
    </p:spTree>
    <p:extLst>
      <p:ext uri="{BB962C8B-B14F-4D97-AF65-F5344CB8AC3E}">
        <p14:creationId xmlns:p14="http://schemas.microsoft.com/office/powerpoint/2010/main" val="40594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Explorer allows you to try a bunch of things interactively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(It can also do wrapper-based feature selection)</a:t>
            </a:r>
          </a:p>
          <a:p>
            <a:pPr marL="0" indent="0" eaLnBrk="1" hangingPunct="1"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And anything you can do there can also be easily invoked from within a Java program for deployment</a:t>
            </a:r>
          </a:p>
          <a:p>
            <a:pPr marL="0" indent="0" eaLnBrk="1" hangingPunct="1"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Java class of learner listed in output</a:t>
            </a:r>
          </a:p>
          <a:p>
            <a:pPr lvl="1" eaLnBrk="1" hangingPunct="1"/>
            <a:r>
              <a:rPr lang="en-US" sz="2000">
                <a:latin typeface="Arial" charset="0"/>
              </a:rPr>
              <a:t>Parameters for learner based on command line options which are also printed for you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2000">
                <a:latin typeface="Courier New" charset="0"/>
              </a:rPr>
              <a:t>   weka.classifiers.trees.J48 -C 0.25 -M 2</a:t>
            </a:r>
          </a:p>
          <a:p>
            <a:pPr marL="0" indent="0" eaLnBrk="1" hangingPunct="1">
              <a:buFont typeface="Wingdings" charset="0"/>
              <a:buNone/>
            </a:pPr>
            <a:endParaRPr lang="en-US" sz="1200">
              <a:latin typeface="Courier New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Data tables for most classifier types can be saved in a file (from explorer) and pulled back in for classifier at runtime</a:t>
            </a:r>
          </a:p>
        </p:txBody>
      </p:sp>
    </p:spTree>
    <p:extLst>
      <p:ext uri="{BB962C8B-B14F-4D97-AF65-F5344CB8AC3E}">
        <p14:creationId xmlns:p14="http://schemas.microsoft.com/office/powerpoint/2010/main" val="212951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Evaluation</a:t>
            </a:r>
          </a:p>
        </p:txBody>
      </p:sp>
      <p:sp>
        <p:nvSpPr>
          <p:cNvPr id="5632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15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How can I tell if 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my </a:t>
            </a:r>
            <a:r>
              <a:rPr lang="en-US" dirty="0">
                <a:latin typeface="Arial" charset="0"/>
              </a:rPr>
              <a:t>classifier is any good?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One measure: Training error</a:t>
            </a:r>
          </a:p>
          <a:p>
            <a:pPr lvl="1" eaLnBrk="1" hangingPunct="1"/>
            <a:r>
              <a:rPr lang="en-US" dirty="0">
                <a:latin typeface="Arial" charset="0"/>
              </a:rPr>
              <a:t>How many misclassifications of the training data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Typically </a:t>
            </a:r>
            <a:r>
              <a:rPr lang="en-US" dirty="0">
                <a:latin typeface="Arial" charset="0"/>
              </a:rPr>
              <a:t>not a good predictor for performance on new </a:t>
            </a:r>
            <a:r>
              <a:rPr lang="en-US" dirty="0" smtClean="0">
                <a:latin typeface="Arial" charset="0"/>
              </a:rPr>
              <a:t>data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Holdout </a:t>
            </a:r>
            <a:r>
              <a:rPr lang="en-US" dirty="0" smtClean="0">
                <a:latin typeface="Arial" charset="0"/>
              </a:rPr>
              <a:t>validation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88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latin typeface="Arial" charset="0"/>
              </a:rPr>
              <a:t>Holdout Validation</a:t>
            </a:r>
            <a:endParaRPr lang="en-US" sz="3200" dirty="0">
              <a:latin typeface="Arial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rial" charset="0"/>
              </a:rPr>
              <a:t>Hold </a:t>
            </a:r>
            <a:r>
              <a:rPr lang="en-US" sz="2800" dirty="0">
                <a:latin typeface="Arial" charset="0"/>
              </a:rPr>
              <a:t>back some of your training data to test against</a:t>
            </a:r>
          </a:p>
          <a:p>
            <a:pPr marL="0" indent="0">
              <a:buNone/>
            </a:pPr>
            <a:r>
              <a:rPr lang="en-US" sz="2800" dirty="0">
                <a:latin typeface="Arial" charset="0"/>
              </a:rPr>
              <a:t>Train classifier on subset without holdout</a:t>
            </a:r>
          </a:p>
          <a:p>
            <a:pPr marL="0" indent="0">
              <a:buNone/>
            </a:pPr>
            <a:r>
              <a:rPr lang="en-US" sz="2800" dirty="0">
                <a:latin typeface="Arial" charset="0"/>
              </a:rPr>
              <a:t>Test (how many misclassifications) on holdout set</a:t>
            </a:r>
          </a:p>
          <a:p>
            <a:pPr marL="0" indent="0">
              <a:buNone/>
            </a:pPr>
            <a:r>
              <a:rPr lang="en-US" sz="2800" dirty="0">
                <a:latin typeface="Arial" charset="0"/>
              </a:rPr>
              <a:t>But need a large enough holdout set so you can trust the result (and this reduces your training data which you almost never have enough of)</a:t>
            </a:r>
          </a:p>
        </p:txBody>
      </p:sp>
    </p:spTree>
    <p:extLst>
      <p:ext uri="{BB962C8B-B14F-4D97-AF65-F5344CB8AC3E}">
        <p14:creationId xmlns:p14="http://schemas.microsoft.com/office/powerpoint/2010/main" val="22294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How can I tell if my classifier is any good?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Better: K-fold Cross-validation</a:t>
            </a:r>
          </a:p>
          <a:p>
            <a:pPr lvl="1" eaLnBrk="1" hangingPunct="1"/>
            <a:r>
              <a:rPr lang="en-US">
                <a:latin typeface="Arial" charset="0"/>
              </a:rPr>
              <a:t>Break training data into K subsamples </a:t>
            </a:r>
          </a:p>
          <a:p>
            <a:pPr lvl="2" eaLnBrk="1" hangingPunct="1"/>
            <a:r>
              <a:rPr lang="en-US">
                <a:latin typeface="Arial" charset="0"/>
              </a:rPr>
              <a:t>K=10 very typical</a:t>
            </a:r>
          </a:p>
          <a:p>
            <a:pPr lvl="1" eaLnBrk="1" hangingPunct="1"/>
            <a:r>
              <a:rPr lang="en-US">
                <a:latin typeface="Arial" charset="0"/>
              </a:rPr>
              <a:t>For each subsample hold out that one and build a classifier with the remaining K-1 subsamples as training data</a:t>
            </a:r>
          </a:p>
          <a:p>
            <a:pPr lvl="1" eaLnBrk="1" hangingPunct="1"/>
            <a:r>
              <a:rPr lang="en-US">
                <a:latin typeface="Arial" charset="0"/>
              </a:rPr>
              <a:t>Test against holdout subsample;  Average the results</a:t>
            </a:r>
          </a:p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Leave-one-out Cross-validation</a:t>
            </a:r>
          </a:p>
          <a:p>
            <a:pPr lvl="1" eaLnBrk="1" hangingPunct="1"/>
            <a:r>
              <a:rPr lang="en-US">
                <a:latin typeface="Arial" charset="0"/>
              </a:rPr>
              <a:t>K = size of the whole training data set</a:t>
            </a:r>
          </a:p>
        </p:txBody>
      </p:sp>
    </p:spTree>
    <p:extLst>
      <p:ext uri="{BB962C8B-B14F-4D97-AF65-F5344CB8AC3E}">
        <p14:creationId xmlns:p14="http://schemas.microsoft.com/office/powerpoint/2010/main" val="287928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0000"/>
            <a:ext cx="86868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304800" y="4191000"/>
            <a:ext cx="868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machine learning?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latin typeface="Arial" charset="0"/>
              </a:rPr>
              <a:t>Two steps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Training</a:t>
            </a:r>
            <a:endParaRPr lang="en-US" dirty="0">
              <a:latin typeface="Arial" charset="0"/>
            </a:endParaRPr>
          </a:p>
        </p:txBody>
      </p:sp>
      <p:grpSp>
        <p:nvGrpSpPr>
          <p:cNvPr id="15364" name="Group 22"/>
          <p:cNvGrpSpPr>
            <a:grpSpLocks/>
          </p:cNvGrpSpPr>
          <p:nvPr/>
        </p:nvGrpSpPr>
        <p:grpSpPr bwMode="auto">
          <a:xfrm>
            <a:off x="304800" y="5081585"/>
            <a:ext cx="4203700" cy="457200"/>
            <a:chOff x="288" y="3048"/>
            <a:chExt cx="2648" cy="288"/>
          </a:xfrm>
        </p:grpSpPr>
        <p:sp>
          <p:nvSpPr>
            <p:cNvPr id="15365" name="Text Box 4"/>
            <p:cNvSpPr txBox="1">
              <a:spLocks noChangeArrowheads="1"/>
            </p:cNvSpPr>
            <p:nvPr/>
          </p:nvSpPr>
          <p:spPr bwMode="auto">
            <a:xfrm>
              <a:off x="288" y="3076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Data</a:t>
              </a:r>
            </a:p>
          </p:txBody>
        </p:sp>
        <p:grpSp>
          <p:nvGrpSpPr>
            <p:cNvPr id="15366" name="Group 15"/>
            <p:cNvGrpSpPr>
              <a:grpSpLocks/>
            </p:cNvGrpSpPr>
            <p:nvPr/>
          </p:nvGrpSpPr>
          <p:grpSpPr bwMode="auto">
            <a:xfrm>
              <a:off x="912" y="3048"/>
              <a:ext cx="1324" cy="288"/>
              <a:chOff x="1286" y="3024"/>
              <a:chExt cx="1324" cy="288"/>
            </a:xfrm>
          </p:grpSpPr>
          <p:sp>
            <p:nvSpPr>
              <p:cNvPr id="15378" name="Rectangle 13"/>
              <p:cNvSpPr>
                <a:spLocks noChangeArrowheads="1"/>
              </p:cNvSpPr>
              <p:nvPr/>
            </p:nvSpPr>
            <p:spPr bwMode="auto">
              <a:xfrm>
                <a:off x="1296" y="3024"/>
                <a:ext cx="1296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9" name="Text Box 5"/>
              <p:cNvSpPr txBox="1">
                <a:spLocks noChangeArrowheads="1"/>
              </p:cNvSpPr>
              <p:nvPr/>
            </p:nvSpPr>
            <p:spPr bwMode="auto">
              <a:xfrm>
                <a:off x="1286" y="3047"/>
                <a:ext cx="132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Learning Algorithm</a:t>
                </a:r>
              </a:p>
            </p:txBody>
          </p:sp>
        </p:grpSp>
        <p:sp>
          <p:nvSpPr>
            <p:cNvPr id="15367" name="Text Box 6"/>
            <p:cNvSpPr txBox="1">
              <a:spLocks noChangeArrowheads="1"/>
            </p:cNvSpPr>
            <p:nvPr/>
          </p:nvSpPr>
          <p:spPr bwMode="auto">
            <a:xfrm>
              <a:off x="2400" y="3076"/>
              <a:ext cx="53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Model</a:t>
              </a:r>
            </a:p>
          </p:txBody>
        </p:sp>
        <p:sp>
          <p:nvSpPr>
            <p:cNvPr id="15371" name="Line 17"/>
            <p:cNvSpPr>
              <a:spLocks noChangeShapeType="1"/>
            </p:cNvSpPr>
            <p:nvPr/>
          </p:nvSpPr>
          <p:spPr bwMode="auto">
            <a:xfrm>
              <a:off x="720" y="321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4" name="Line 20"/>
            <p:cNvSpPr>
              <a:spLocks noChangeShapeType="1"/>
            </p:cNvSpPr>
            <p:nvPr/>
          </p:nvSpPr>
          <p:spPr bwMode="auto">
            <a:xfrm>
              <a:off x="2256" y="321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24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0000"/>
            <a:ext cx="86868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304800" y="4191000"/>
            <a:ext cx="868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8374" name="Group 15"/>
          <p:cNvGrpSpPr>
            <a:grpSpLocks/>
          </p:cNvGrpSpPr>
          <p:nvPr/>
        </p:nvGrpSpPr>
        <p:grpSpPr bwMode="auto">
          <a:xfrm>
            <a:off x="2819400" y="1828800"/>
            <a:ext cx="2286000" cy="4495800"/>
            <a:chOff x="1776" y="1152"/>
            <a:chExt cx="1440" cy="2832"/>
          </a:xfrm>
        </p:grpSpPr>
        <p:sp>
          <p:nvSpPr>
            <p:cNvPr id="58375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1776" y="1152"/>
              <a:ext cx="1296" cy="1008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legacyPerspectiveFront">
                  <a:rot lat="20519984" lon="1080000" rev="0"/>
                </a:camera>
                <a:lightRig rig="legacyHarsh2" dir="b"/>
              </a:scene3d>
              <a:sp3d extrusionH="430200" prstMaterial="legacyMatte">
                <a:extrusionClr>
                  <a:srgbClr val="FF6600"/>
                </a:extrusionClr>
              </a:sp3d>
            </a:bodyPr>
            <a:lstStyle/>
            <a:p>
              <a:pPr algn="ctr"/>
              <a:r>
                <a:rPr lang="en-US" sz="3600" kern="1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E701"/>
                      </a:gs>
                      <a:gs pos="100000">
                        <a:srgbClr val="FE3E02"/>
                      </a:gs>
                    </a:gsLst>
                    <a:lin ang="5400000" scaled="1"/>
                  </a:gradFill>
                  <a:latin typeface="Impact"/>
                  <a:ea typeface="Impact"/>
                  <a:cs typeface="Impact"/>
                </a:rPr>
                <a:t>Train</a:t>
              </a:r>
            </a:p>
          </p:txBody>
        </p:sp>
        <p:sp>
          <p:nvSpPr>
            <p:cNvPr id="58376" name="WordArt 17"/>
            <p:cNvSpPr>
              <a:spLocks noChangeArrowheads="1" noChangeShapeType="1" noTextEdit="1"/>
            </p:cNvSpPr>
            <p:nvPr/>
          </p:nvSpPr>
          <p:spPr bwMode="auto">
            <a:xfrm>
              <a:off x="1920" y="3072"/>
              <a:ext cx="1296" cy="912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legacyPerspectiveFront">
                  <a:rot lat="20519984" lon="1080000" rev="0"/>
                </a:camera>
                <a:lightRig rig="legacyHarsh2" dir="b"/>
              </a:scene3d>
              <a:sp3d extrusionH="430200" prstMaterial="legacyMatte">
                <a:extrusionClr>
                  <a:srgbClr val="FF6600"/>
                </a:extrusionClr>
              </a:sp3d>
            </a:bodyPr>
            <a:lstStyle/>
            <a:p>
              <a:pPr algn="ctr"/>
              <a:r>
                <a:rPr lang="en-US" sz="3600" kern="1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E701"/>
                      </a:gs>
                      <a:gs pos="100000">
                        <a:srgbClr val="FE3E02"/>
                      </a:gs>
                    </a:gsLst>
                    <a:lin ang="5400000" scaled="1"/>
                  </a:gradFill>
                  <a:latin typeface="Impact"/>
                  <a:ea typeface="Impact"/>
                  <a:cs typeface="Impact"/>
                </a:rPr>
                <a:t>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023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0000"/>
            <a:ext cx="86868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Line 5"/>
          <p:cNvSpPr>
            <a:spLocks noChangeShapeType="1"/>
          </p:cNvSpPr>
          <p:nvPr/>
        </p:nvSpPr>
        <p:spPr bwMode="auto">
          <a:xfrm>
            <a:off x="304800" y="4191000"/>
            <a:ext cx="868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9398" name="Group 6"/>
          <p:cNvGrpSpPr>
            <a:grpSpLocks/>
          </p:cNvGrpSpPr>
          <p:nvPr/>
        </p:nvGrpSpPr>
        <p:grpSpPr bwMode="auto">
          <a:xfrm>
            <a:off x="762000" y="0"/>
            <a:ext cx="4892675" cy="1227138"/>
            <a:chOff x="1718" y="1200"/>
            <a:chExt cx="3082" cy="773"/>
          </a:xfrm>
        </p:grpSpPr>
        <p:sp>
          <p:nvSpPr>
            <p:cNvPr id="59402" name="Rectangle 7"/>
            <p:cNvSpPr>
              <a:spLocks noChangeArrowheads="1"/>
            </p:cNvSpPr>
            <p:nvPr/>
          </p:nvSpPr>
          <p:spPr bwMode="auto">
            <a:xfrm>
              <a:off x="1728" y="1200"/>
              <a:ext cx="3072" cy="76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3" name="Text Box 8"/>
            <p:cNvSpPr txBox="1">
              <a:spLocks noChangeArrowheads="1"/>
            </p:cNvSpPr>
            <p:nvPr/>
          </p:nvSpPr>
          <p:spPr bwMode="auto">
            <a:xfrm>
              <a:off x="1718" y="1223"/>
              <a:ext cx="3060" cy="75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If Outlook = sunny, no</a:t>
              </a:r>
            </a:p>
            <a:p>
              <a:r>
                <a:rPr lang="en-US"/>
                <a:t> else if Outlook = overcast, yes</a:t>
              </a:r>
            </a:p>
            <a:p>
              <a:r>
                <a:rPr lang="en-US"/>
                <a:t> else if Outlook = rainy and Windy = TRUE, no</a:t>
              </a:r>
            </a:p>
            <a:p>
              <a:r>
                <a:rPr lang="en-US"/>
                <a:t> else yes</a:t>
              </a:r>
            </a:p>
          </p:txBody>
        </p:sp>
      </p:grpSp>
      <p:grpSp>
        <p:nvGrpSpPr>
          <p:cNvPr id="59399" name="Group 9"/>
          <p:cNvGrpSpPr>
            <a:grpSpLocks/>
          </p:cNvGrpSpPr>
          <p:nvPr/>
        </p:nvGrpSpPr>
        <p:grpSpPr bwMode="auto">
          <a:xfrm>
            <a:off x="6400800" y="349250"/>
            <a:ext cx="1828800" cy="641350"/>
            <a:chOff x="4032" y="220"/>
            <a:chExt cx="1152" cy="404"/>
          </a:xfrm>
        </p:grpSpPr>
        <p:sp>
          <p:nvSpPr>
            <p:cNvPr id="59400" name="Rectangle 10"/>
            <p:cNvSpPr>
              <a:spLocks noChangeArrowheads="1"/>
            </p:cNvSpPr>
            <p:nvPr/>
          </p:nvSpPr>
          <p:spPr bwMode="auto">
            <a:xfrm>
              <a:off x="4032" y="240"/>
              <a:ext cx="1152" cy="38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1" name="Text Box 11"/>
            <p:cNvSpPr txBox="1">
              <a:spLocks noChangeArrowheads="1"/>
            </p:cNvSpPr>
            <p:nvPr/>
          </p:nvSpPr>
          <p:spPr bwMode="auto">
            <a:xfrm>
              <a:off x="4032" y="220"/>
              <a:ext cx="1140" cy="404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/>
                <a:t>Performance on</a:t>
              </a:r>
            </a:p>
            <a:p>
              <a:pPr algn="ctr"/>
              <a:r>
                <a:rPr lang="en-US" dirty="0"/>
                <a:t>training data?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32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0000"/>
            <a:ext cx="86868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304800" y="4191000"/>
            <a:ext cx="868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0422" name="Group 6"/>
          <p:cNvGrpSpPr>
            <a:grpSpLocks/>
          </p:cNvGrpSpPr>
          <p:nvPr/>
        </p:nvGrpSpPr>
        <p:grpSpPr bwMode="auto">
          <a:xfrm>
            <a:off x="762000" y="0"/>
            <a:ext cx="4892675" cy="1227138"/>
            <a:chOff x="1718" y="1200"/>
            <a:chExt cx="3082" cy="773"/>
          </a:xfrm>
        </p:grpSpPr>
        <p:sp>
          <p:nvSpPr>
            <p:cNvPr id="60429" name="Rectangle 7"/>
            <p:cNvSpPr>
              <a:spLocks noChangeArrowheads="1"/>
            </p:cNvSpPr>
            <p:nvPr/>
          </p:nvSpPr>
          <p:spPr bwMode="auto">
            <a:xfrm>
              <a:off x="1728" y="1200"/>
              <a:ext cx="3072" cy="76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0" name="Text Box 8"/>
            <p:cNvSpPr txBox="1">
              <a:spLocks noChangeArrowheads="1"/>
            </p:cNvSpPr>
            <p:nvPr/>
          </p:nvSpPr>
          <p:spPr bwMode="auto">
            <a:xfrm>
              <a:off x="1718" y="1223"/>
              <a:ext cx="3060" cy="75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If Outlook = sunny, no</a:t>
              </a:r>
            </a:p>
            <a:p>
              <a:r>
                <a:rPr lang="en-US" dirty="0"/>
                <a:t> else if Outlook = overcast, yes</a:t>
              </a:r>
            </a:p>
            <a:p>
              <a:r>
                <a:rPr lang="en-US" dirty="0"/>
                <a:t> else if Outlook = rainy and Windy = TRUE, no</a:t>
              </a:r>
            </a:p>
            <a:p>
              <a:r>
                <a:rPr lang="en-US" dirty="0"/>
                <a:t> else yes</a:t>
              </a:r>
            </a:p>
          </p:txBody>
        </p:sp>
      </p:grpSp>
      <p:grpSp>
        <p:nvGrpSpPr>
          <p:cNvPr id="60423" name="Group 9"/>
          <p:cNvGrpSpPr>
            <a:grpSpLocks/>
          </p:cNvGrpSpPr>
          <p:nvPr/>
        </p:nvGrpSpPr>
        <p:grpSpPr bwMode="auto">
          <a:xfrm>
            <a:off x="6400800" y="349250"/>
            <a:ext cx="1828800" cy="641350"/>
            <a:chOff x="4032" y="220"/>
            <a:chExt cx="1152" cy="404"/>
          </a:xfrm>
        </p:grpSpPr>
        <p:sp>
          <p:nvSpPr>
            <p:cNvPr id="60427" name="Rectangle 10"/>
            <p:cNvSpPr>
              <a:spLocks noChangeArrowheads="1"/>
            </p:cNvSpPr>
            <p:nvPr/>
          </p:nvSpPr>
          <p:spPr bwMode="auto">
            <a:xfrm>
              <a:off x="4032" y="240"/>
              <a:ext cx="115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8" name="Text Box 11"/>
            <p:cNvSpPr txBox="1">
              <a:spLocks noChangeArrowheads="1"/>
            </p:cNvSpPr>
            <p:nvPr/>
          </p:nvSpPr>
          <p:spPr bwMode="auto">
            <a:xfrm>
              <a:off x="4032" y="220"/>
              <a:ext cx="11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Performance on</a:t>
              </a:r>
            </a:p>
            <a:p>
              <a:pPr algn="ctr"/>
              <a:r>
                <a:rPr lang="en-US"/>
                <a:t>training data?</a:t>
              </a:r>
            </a:p>
          </p:txBody>
        </p:sp>
      </p:grpSp>
      <p:grpSp>
        <p:nvGrpSpPr>
          <p:cNvPr id="60424" name="Group 12"/>
          <p:cNvGrpSpPr>
            <a:grpSpLocks/>
          </p:cNvGrpSpPr>
          <p:nvPr/>
        </p:nvGrpSpPr>
        <p:grpSpPr bwMode="auto">
          <a:xfrm>
            <a:off x="6400800" y="381000"/>
            <a:ext cx="1828800" cy="641350"/>
            <a:chOff x="4032" y="220"/>
            <a:chExt cx="1152" cy="404"/>
          </a:xfrm>
        </p:grpSpPr>
        <p:sp>
          <p:nvSpPr>
            <p:cNvPr id="60425" name="Rectangle 13"/>
            <p:cNvSpPr>
              <a:spLocks noChangeArrowheads="1"/>
            </p:cNvSpPr>
            <p:nvPr/>
          </p:nvSpPr>
          <p:spPr bwMode="auto">
            <a:xfrm>
              <a:off x="4032" y="240"/>
              <a:ext cx="1152" cy="38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4032" y="220"/>
              <a:ext cx="1140" cy="404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/>
                <a:t>Performance on</a:t>
              </a:r>
            </a:p>
            <a:p>
              <a:pPr algn="ctr"/>
              <a:r>
                <a:rPr lang="en-US" dirty="0"/>
                <a:t>testing data?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48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70000"/>
            <a:ext cx="86868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304800" y="4191000"/>
            <a:ext cx="868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1446" name="Group 8"/>
          <p:cNvGrpSpPr>
            <a:grpSpLocks/>
          </p:cNvGrpSpPr>
          <p:nvPr/>
        </p:nvGrpSpPr>
        <p:grpSpPr bwMode="auto">
          <a:xfrm>
            <a:off x="762000" y="0"/>
            <a:ext cx="4892675" cy="1227138"/>
            <a:chOff x="1718" y="1200"/>
            <a:chExt cx="3082" cy="773"/>
          </a:xfrm>
        </p:grpSpPr>
        <p:sp>
          <p:nvSpPr>
            <p:cNvPr id="61450" name="Rectangle 7"/>
            <p:cNvSpPr>
              <a:spLocks noChangeArrowheads="1"/>
            </p:cNvSpPr>
            <p:nvPr/>
          </p:nvSpPr>
          <p:spPr bwMode="auto">
            <a:xfrm>
              <a:off x="1728" y="1200"/>
              <a:ext cx="3072" cy="7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1" name="Text Box 6"/>
            <p:cNvSpPr txBox="1">
              <a:spLocks noChangeArrowheads="1"/>
            </p:cNvSpPr>
            <p:nvPr/>
          </p:nvSpPr>
          <p:spPr bwMode="auto">
            <a:xfrm>
              <a:off x="1718" y="1223"/>
              <a:ext cx="3060" cy="75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If Outlook = sunny, no</a:t>
              </a:r>
            </a:p>
            <a:p>
              <a:r>
                <a:rPr lang="en-US" dirty="0"/>
                <a:t> else if Outlook = overcast, yes</a:t>
              </a:r>
            </a:p>
            <a:p>
              <a:r>
                <a:rPr lang="en-US" dirty="0"/>
                <a:t> else if Outlook = rainy and Windy = TRUE, no</a:t>
              </a:r>
            </a:p>
            <a:p>
              <a:r>
                <a:rPr lang="en-US" dirty="0"/>
                <a:t> else yes</a:t>
              </a:r>
            </a:p>
          </p:txBody>
        </p:sp>
      </p:grpSp>
      <p:grpSp>
        <p:nvGrpSpPr>
          <p:cNvPr id="61447" name="Group 20"/>
          <p:cNvGrpSpPr>
            <a:grpSpLocks/>
          </p:cNvGrpSpPr>
          <p:nvPr/>
        </p:nvGrpSpPr>
        <p:grpSpPr bwMode="auto">
          <a:xfrm>
            <a:off x="762000" y="1981200"/>
            <a:ext cx="8077200" cy="4114800"/>
            <a:chOff x="480" y="1248"/>
            <a:chExt cx="5088" cy="2592"/>
          </a:xfrm>
        </p:grpSpPr>
        <p:sp>
          <p:nvSpPr>
            <p:cNvPr id="61448" name="Rectangle 19"/>
            <p:cNvSpPr>
              <a:spLocks noChangeArrowheads="1"/>
            </p:cNvSpPr>
            <p:nvPr/>
          </p:nvSpPr>
          <p:spPr bwMode="auto">
            <a:xfrm>
              <a:off x="528" y="1248"/>
              <a:ext cx="5040" cy="25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49" name="Text Box 18"/>
            <p:cNvSpPr txBox="1">
              <a:spLocks noChangeArrowheads="1"/>
            </p:cNvSpPr>
            <p:nvPr/>
          </p:nvSpPr>
          <p:spPr bwMode="auto">
            <a:xfrm>
              <a:off x="480" y="1248"/>
              <a:ext cx="5071" cy="259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4400" u="sng" dirty="0"/>
                <a:t>IMPORTANT!</a:t>
              </a:r>
            </a:p>
            <a:p>
              <a:pPr algn="ctr"/>
              <a:r>
                <a:rPr lang="en-US" sz="4400" dirty="0"/>
                <a:t>If you evaluate the performance</a:t>
              </a:r>
            </a:p>
            <a:p>
              <a:pPr algn="ctr"/>
              <a:r>
                <a:rPr lang="en-US" sz="4400" dirty="0"/>
                <a:t>of your rule on the same data</a:t>
              </a:r>
            </a:p>
            <a:p>
              <a:pPr algn="ctr"/>
              <a:r>
                <a:rPr lang="en-US" sz="4400" dirty="0"/>
                <a:t>you trained on, you won</a:t>
              </a:r>
              <a:r>
                <a:rPr lang="ja-JP" altLang="en-US" sz="4400" dirty="0"/>
                <a:t>’</a:t>
              </a:r>
              <a:r>
                <a:rPr lang="en-US" sz="4400" dirty="0"/>
                <a:t>t</a:t>
              </a:r>
            </a:p>
            <a:p>
              <a:pPr algn="ctr"/>
              <a:r>
                <a:rPr lang="en-US" sz="4400" dirty="0"/>
                <a:t>get an accurate estimate of</a:t>
              </a:r>
            </a:p>
            <a:p>
              <a:pPr algn="ctr"/>
              <a:r>
                <a:rPr lang="en-US" sz="4400" dirty="0"/>
                <a:t>how well it will do on new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65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Simple Cross Validation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3352800" y="2362200"/>
            <a:ext cx="57912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Let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s say your data has attributes A, B, and </a:t>
            </a:r>
            <a:r>
              <a:rPr lang="en-US" dirty="0" smtClean="0">
                <a:latin typeface="Arial" charset="0"/>
              </a:rPr>
              <a:t>C</a:t>
            </a:r>
            <a:endParaRPr lang="en-US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You want to train a rule to predict 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First train on 2, 3, 4, 5, 6,7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and apply trained model to 1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The results is Accuracy1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609600" y="1981200"/>
            <a:ext cx="23622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>
            <a:off x="609600" y="2590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6" name="Line 6"/>
          <p:cNvSpPr>
            <a:spLocks noChangeShapeType="1"/>
          </p:cNvSpPr>
          <p:nvPr/>
        </p:nvSpPr>
        <p:spPr bwMode="auto">
          <a:xfrm>
            <a:off x="609600" y="3200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>
            <a:off x="609600" y="38862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8" name="Line 8"/>
          <p:cNvSpPr>
            <a:spLocks noChangeShapeType="1"/>
          </p:cNvSpPr>
          <p:nvPr/>
        </p:nvSpPr>
        <p:spPr bwMode="auto">
          <a:xfrm>
            <a:off x="609600" y="4495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>
            <a:off x="609600" y="5105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609600" y="5715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1" name="Text Box 11"/>
          <p:cNvSpPr txBox="1">
            <a:spLocks noChangeArrowheads="1"/>
          </p:cNvSpPr>
          <p:nvPr/>
        </p:nvSpPr>
        <p:spPr bwMode="auto">
          <a:xfrm>
            <a:off x="1638300" y="2133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66572" name="Text Box 12"/>
          <p:cNvSpPr txBox="1">
            <a:spLocks noChangeArrowheads="1"/>
          </p:cNvSpPr>
          <p:nvPr/>
        </p:nvSpPr>
        <p:spPr bwMode="auto">
          <a:xfrm>
            <a:off x="1638300" y="2743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66573" name="Text Box 13"/>
          <p:cNvSpPr txBox="1">
            <a:spLocks noChangeArrowheads="1"/>
          </p:cNvSpPr>
          <p:nvPr/>
        </p:nvSpPr>
        <p:spPr bwMode="auto">
          <a:xfrm>
            <a:off x="1638300" y="3429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66574" name="Text Box 14"/>
          <p:cNvSpPr txBox="1">
            <a:spLocks noChangeArrowheads="1"/>
          </p:cNvSpPr>
          <p:nvPr/>
        </p:nvSpPr>
        <p:spPr bwMode="auto">
          <a:xfrm>
            <a:off x="1638300" y="4038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4</a:t>
            </a:r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1638300" y="4648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5</a:t>
            </a:r>
          </a:p>
        </p:txBody>
      </p:sp>
      <p:sp>
        <p:nvSpPr>
          <p:cNvPr id="66576" name="Text Box 16"/>
          <p:cNvSpPr txBox="1">
            <a:spLocks noChangeArrowheads="1"/>
          </p:cNvSpPr>
          <p:nvPr/>
        </p:nvSpPr>
        <p:spPr bwMode="auto">
          <a:xfrm>
            <a:off x="1638300" y="5257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6</a:t>
            </a:r>
          </a:p>
        </p:txBody>
      </p:sp>
      <p:sp>
        <p:nvSpPr>
          <p:cNvPr id="66577" name="Text Box 17"/>
          <p:cNvSpPr txBox="1">
            <a:spLocks noChangeArrowheads="1"/>
          </p:cNvSpPr>
          <p:nvPr/>
        </p:nvSpPr>
        <p:spPr bwMode="auto">
          <a:xfrm>
            <a:off x="1638300" y="5867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7</a:t>
            </a:r>
          </a:p>
        </p:txBody>
      </p:sp>
      <p:sp>
        <p:nvSpPr>
          <p:cNvPr id="66578" name="Text Box 18"/>
          <p:cNvSpPr txBox="1">
            <a:spLocks noChangeArrowheads="1"/>
          </p:cNvSpPr>
          <p:nvPr/>
        </p:nvSpPr>
        <p:spPr bwMode="auto">
          <a:xfrm>
            <a:off x="685800" y="2133600"/>
            <a:ext cx="76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A50021"/>
                </a:solidFill>
              </a:rPr>
              <a:t>TEST</a:t>
            </a:r>
          </a:p>
        </p:txBody>
      </p:sp>
      <p:sp>
        <p:nvSpPr>
          <p:cNvPr id="66579" name="Text Box 19"/>
          <p:cNvSpPr txBox="1">
            <a:spLocks noChangeArrowheads="1"/>
          </p:cNvSpPr>
          <p:nvPr/>
        </p:nvSpPr>
        <p:spPr bwMode="auto">
          <a:xfrm>
            <a:off x="685800" y="5181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6580" name="Text Box 20"/>
          <p:cNvSpPr txBox="1">
            <a:spLocks noChangeArrowheads="1"/>
          </p:cNvSpPr>
          <p:nvPr/>
        </p:nvSpPr>
        <p:spPr bwMode="auto">
          <a:xfrm>
            <a:off x="685800" y="4648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6581" name="Text Box 21"/>
          <p:cNvSpPr txBox="1">
            <a:spLocks noChangeArrowheads="1"/>
          </p:cNvSpPr>
          <p:nvPr/>
        </p:nvSpPr>
        <p:spPr bwMode="auto">
          <a:xfrm>
            <a:off x="685800" y="4038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6582" name="Text Box 22"/>
          <p:cNvSpPr txBox="1">
            <a:spLocks noChangeArrowheads="1"/>
          </p:cNvSpPr>
          <p:nvPr/>
        </p:nvSpPr>
        <p:spPr bwMode="auto">
          <a:xfrm>
            <a:off x="685800" y="33528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6583" name="Text Box 23"/>
          <p:cNvSpPr txBox="1">
            <a:spLocks noChangeArrowheads="1"/>
          </p:cNvSpPr>
          <p:nvPr/>
        </p:nvSpPr>
        <p:spPr bwMode="auto">
          <a:xfrm>
            <a:off x="685800" y="5791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6584" name="Text Box 24"/>
          <p:cNvSpPr txBox="1">
            <a:spLocks noChangeArrowheads="1"/>
          </p:cNvSpPr>
          <p:nvPr/>
        </p:nvSpPr>
        <p:spPr bwMode="auto">
          <a:xfrm>
            <a:off x="685800" y="2743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6585" name="Text Box 25"/>
          <p:cNvSpPr txBox="1">
            <a:spLocks noChangeArrowheads="1"/>
          </p:cNvSpPr>
          <p:nvPr/>
        </p:nvSpPr>
        <p:spPr bwMode="auto">
          <a:xfrm>
            <a:off x="685800" y="1219200"/>
            <a:ext cx="933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Fold: 1</a:t>
            </a:r>
          </a:p>
        </p:txBody>
      </p:sp>
    </p:spTree>
    <p:extLst>
      <p:ext uri="{BB962C8B-B14F-4D97-AF65-F5344CB8AC3E}">
        <p14:creationId xmlns:p14="http://schemas.microsoft.com/office/powerpoint/2010/main" val="410974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Simple Cross Validation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609600" y="1981200"/>
            <a:ext cx="23622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609600" y="2590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0" name="Line 6"/>
          <p:cNvSpPr>
            <a:spLocks noChangeShapeType="1"/>
          </p:cNvSpPr>
          <p:nvPr/>
        </p:nvSpPr>
        <p:spPr bwMode="auto">
          <a:xfrm>
            <a:off x="609600" y="3200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>
            <a:off x="609600" y="38862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2" name="Line 8"/>
          <p:cNvSpPr>
            <a:spLocks noChangeShapeType="1"/>
          </p:cNvSpPr>
          <p:nvPr/>
        </p:nvSpPr>
        <p:spPr bwMode="auto">
          <a:xfrm>
            <a:off x="609600" y="4495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3" name="Line 9"/>
          <p:cNvSpPr>
            <a:spLocks noChangeShapeType="1"/>
          </p:cNvSpPr>
          <p:nvPr/>
        </p:nvSpPr>
        <p:spPr bwMode="auto">
          <a:xfrm>
            <a:off x="609600" y="5105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4" name="Line 10"/>
          <p:cNvSpPr>
            <a:spLocks noChangeShapeType="1"/>
          </p:cNvSpPr>
          <p:nvPr/>
        </p:nvSpPr>
        <p:spPr bwMode="auto">
          <a:xfrm>
            <a:off x="609600" y="5715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1638300" y="2133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67596" name="Text Box 12"/>
          <p:cNvSpPr txBox="1">
            <a:spLocks noChangeArrowheads="1"/>
          </p:cNvSpPr>
          <p:nvPr/>
        </p:nvSpPr>
        <p:spPr bwMode="auto">
          <a:xfrm>
            <a:off x="1638300" y="2743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67597" name="Text Box 13"/>
          <p:cNvSpPr txBox="1">
            <a:spLocks noChangeArrowheads="1"/>
          </p:cNvSpPr>
          <p:nvPr/>
        </p:nvSpPr>
        <p:spPr bwMode="auto">
          <a:xfrm>
            <a:off x="1638300" y="3429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67598" name="Text Box 14"/>
          <p:cNvSpPr txBox="1">
            <a:spLocks noChangeArrowheads="1"/>
          </p:cNvSpPr>
          <p:nvPr/>
        </p:nvSpPr>
        <p:spPr bwMode="auto">
          <a:xfrm>
            <a:off x="1638300" y="4038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4</a:t>
            </a:r>
          </a:p>
        </p:txBody>
      </p:sp>
      <p:sp>
        <p:nvSpPr>
          <p:cNvPr id="67599" name="Text Box 15"/>
          <p:cNvSpPr txBox="1">
            <a:spLocks noChangeArrowheads="1"/>
          </p:cNvSpPr>
          <p:nvPr/>
        </p:nvSpPr>
        <p:spPr bwMode="auto">
          <a:xfrm>
            <a:off x="1638300" y="4648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5</a:t>
            </a:r>
          </a:p>
        </p:txBody>
      </p:sp>
      <p:sp>
        <p:nvSpPr>
          <p:cNvPr id="67600" name="Text Box 16"/>
          <p:cNvSpPr txBox="1">
            <a:spLocks noChangeArrowheads="1"/>
          </p:cNvSpPr>
          <p:nvPr/>
        </p:nvSpPr>
        <p:spPr bwMode="auto">
          <a:xfrm>
            <a:off x="1638300" y="5257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6</a:t>
            </a:r>
          </a:p>
        </p:txBody>
      </p:sp>
      <p:sp>
        <p:nvSpPr>
          <p:cNvPr id="67601" name="Text Box 17"/>
          <p:cNvSpPr txBox="1">
            <a:spLocks noChangeArrowheads="1"/>
          </p:cNvSpPr>
          <p:nvPr/>
        </p:nvSpPr>
        <p:spPr bwMode="auto">
          <a:xfrm>
            <a:off x="1638300" y="5867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7</a:t>
            </a:r>
          </a:p>
        </p:txBody>
      </p:sp>
      <p:sp>
        <p:nvSpPr>
          <p:cNvPr id="67602" name="Text Box 18"/>
          <p:cNvSpPr txBox="1">
            <a:spLocks noChangeArrowheads="1"/>
          </p:cNvSpPr>
          <p:nvPr/>
        </p:nvSpPr>
        <p:spPr bwMode="auto">
          <a:xfrm>
            <a:off x="685800" y="2133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7603" name="Text Box 19"/>
          <p:cNvSpPr txBox="1">
            <a:spLocks noChangeArrowheads="1"/>
          </p:cNvSpPr>
          <p:nvPr/>
        </p:nvSpPr>
        <p:spPr bwMode="auto">
          <a:xfrm>
            <a:off x="685800" y="5181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7604" name="Text Box 20"/>
          <p:cNvSpPr txBox="1">
            <a:spLocks noChangeArrowheads="1"/>
          </p:cNvSpPr>
          <p:nvPr/>
        </p:nvSpPr>
        <p:spPr bwMode="auto">
          <a:xfrm>
            <a:off x="685800" y="4648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7605" name="Text Box 21"/>
          <p:cNvSpPr txBox="1">
            <a:spLocks noChangeArrowheads="1"/>
          </p:cNvSpPr>
          <p:nvPr/>
        </p:nvSpPr>
        <p:spPr bwMode="auto">
          <a:xfrm>
            <a:off x="685800" y="4038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7606" name="Text Box 22"/>
          <p:cNvSpPr txBox="1">
            <a:spLocks noChangeArrowheads="1"/>
          </p:cNvSpPr>
          <p:nvPr/>
        </p:nvSpPr>
        <p:spPr bwMode="auto">
          <a:xfrm>
            <a:off x="685800" y="33528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7607" name="Text Box 23"/>
          <p:cNvSpPr txBox="1">
            <a:spLocks noChangeArrowheads="1"/>
          </p:cNvSpPr>
          <p:nvPr/>
        </p:nvSpPr>
        <p:spPr bwMode="auto">
          <a:xfrm>
            <a:off x="685800" y="5791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7608" name="Text Box 24"/>
          <p:cNvSpPr txBox="1">
            <a:spLocks noChangeArrowheads="1"/>
          </p:cNvSpPr>
          <p:nvPr/>
        </p:nvSpPr>
        <p:spPr bwMode="auto">
          <a:xfrm>
            <a:off x="685800" y="2743200"/>
            <a:ext cx="76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A50021"/>
                </a:solidFill>
              </a:rPr>
              <a:t>TEST</a:t>
            </a:r>
          </a:p>
        </p:txBody>
      </p:sp>
      <p:sp>
        <p:nvSpPr>
          <p:cNvPr id="67609" name="Text Box 25"/>
          <p:cNvSpPr txBox="1">
            <a:spLocks noChangeArrowheads="1"/>
          </p:cNvSpPr>
          <p:nvPr/>
        </p:nvSpPr>
        <p:spPr bwMode="auto">
          <a:xfrm>
            <a:off x="685800" y="1219200"/>
            <a:ext cx="933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Fold: 2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3352800" y="2362200"/>
            <a:ext cx="5791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35000"/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5000"/>
              <a:buFont typeface="Wingdings" charset="0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Times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Let</a:t>
            </a:r>
            <a:r>
              <a:rPr lang="ja-JP" altLang="en-US" dirty="0" smtClean="0">
                <a:latin typeface="Arial" charset="0"/>
              </a:rPr>
              <a:t>’</a:t>
            </a:r>
            <a:r>
              <a:rPr lang="en-US" dirty="0" smtClean="0">
                <a:latin typeface="Arial" charset="0"/>
              </a:rPr>
              <a:t>s say your data has attributes A, B, and C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You want to train a rule to predict 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First train on 1, 3, 4, 5, 6,7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and apply trained model to 1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The results is Accuracy2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20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Simple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609600" y="1981200"/>
            <a:ext cx="23622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>
            <a:off x="609600" y="2590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609600" y="3200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5" name="Line 7"/>
          <p:cNvSpPr>
            <a:spLocks noChangeShapeType="1"/>
          </p:cNvSpPr>
          <p:nvPr/>
        </p:nvSpPr>
        <p:spPr bwMode="auto">
          <a:xfrm>
            <a:off x="609600" y="38862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>
            <a:off x="609600" y="4495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7" name="Line 9"/>
          <p:cNvSpPr>
            <a:spLocks noChangeShapeType="1"/>
          </p:cNvSpPr>
          <p:nvPr/>
        </p:nvSpPr>
        <p:spPr bwMode="auto">
          <a:xfrm>
            <a:off x="609600" y="5105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8" name="Line 10"/>
          <p:cNvSpPr>
            <a:spLocks noChangeShapeType="1"/>
          </p:cNvSpPr>
          <p:nvPr/>
        </p:nvSpPr>
        <p:spPr bwMode="auto">
          <a:xfrm>
            <a:off x="609600" y="5715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9" name="Text Box 11"/>
          <p:cNvSpPr txBox="1">
            <a:spLocks noChangeArrowheads="1"/>
          </p:cNvSpPr>
          <p:nvPr/>
        </p:nvSpPr>
        <p:spPr bwMode="auto">
          <a:xfrm>
            <a:off x="1638300" y="2133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68620" name="Text Box 12"/>
          <p:cNvSpPr txBox="1">
            <a:spLocks noChangeArrowheads="1"/>
          </p:cNvSpPr>
          <p:nvPr/>
        </p:nvSpPr>
        <p:spPr bwMode="auto">
          <a:xfrm>
            <a:off x="1638300" y="2743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1638300" y="3429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68622" name="Text Box 14"/>
          <p:cNvSpPr txBox="1">
            <a:spLocks noChangeArrowheads="1"/>
          </p:cNvSpPr>
          <p:nvPr/>
        </p:nvSpPr>
        <p:spPr bwMode="auto">
          <a:xfrm>
            <a:off x="1638300" y="4038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4</a:t>
            </a:r>
          </a:p>
        </p:txBody>
      </p:sp>
      <p:sp>
        <p:nvSpPr>
          <p:cNvPr id="68623" name="Text Box 15"/>
          <p:cNvSpPr txBox="1">
            <a:spLocks noChangeArrowheads="1"/>
          </p:cNvSpPr>
          <p:nvPr/>
        </p:nvSpPr>
        <p:spPr bwMode="auto">
          <a:xfrm>
            <a:off x="1638300" y="4648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5</a:t>
            </a:r>
          </a:p>
        </p:txBody>
      </p:sp>
      <p:sp>
        <p:nvSpPr>
          <p:cNvPr id="68624" name="Text Box 16"/>
          <p:cNvSpPr txBox="1">
            <a:spLocks noChangeArrowheads="1"/>
          </p:cNvSpPr>
          <p:nvPr/>
        </p:nvSpPr>
        <p:spPr bwMode="auto">
          <a:xfrm>
            <a:off x="1638300" y="5257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6</a:t>
            </a:r>
          </a:p>
        </p:txBody>
      </p:sp>
      <p:sp>
        <p:nvSpPr>
          <p:cNvPr id="68625" name="Text Box 17"/>
          <p:cNvSpPr txBox="1">
            <a:spLocks noChangeArrowheads="1"/>
          </p:cNvSpPr>
          <p:nvPr/>
        </p:nvSpPr>
        <p:spPr bwMode="auto">
          <a:xfrm>
            <a:off x="1638300" y="5867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7</a:t>
            </a:r>
          </a:p>
        </p:txBody>
      </p:sp>
      <p:sp>
        <p:nvSpPr>
          <p:cNvPr id="68626" name="Text Box 18"/>
          <p:cNvSpPr txBox="1">
            <a:spLocks noChangeArrowheads="1"/>
          </p:cNvSpPr>
          <p:nvPr/>
        </p:nvSpPr>
        <p:spPr bwMode="auto">
          <a:xfrm>
            <a:off x="685800" y="2133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8627" name="Text Box 19"/>
          <p:cNvSpPr txBox="1">
            <a:spLocks noChangeArrowheads="1"/>
          </p:cNvSpPr>
          <p:nvPr/>
        </p:nvSpPr>
        <p:spPr bwMode="auto">
          <a:xfrm>
            <a:off x="685800" y="5181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8628" name="Text Box 20"/>
          <p:cNvSpPr txBox="1">
            <a:spLocks noChangeArrowheads="1"/>
          </p:cNvSpPr>
          <p:nvPr/>
        </p:nvSpPr>
        <p:spPr bwMode="auto">
          <a:xfrm>
            <a:off x="685800" y="4648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8629" name="Text Box 21"/>
          <p:cNvSpPr txBox="1">
            <a:spLocks noChangeArrowheads="1"/>
          </p:cNvSpPr>
          <p:nvPr/>
        </p:nvSpPr>
        <p:spPr bwMode="auto">
          <a:xfrm>
            <a:off x="685800" y="4038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8630" name="Text Box 22"/>
          <p:cNvSpPr txBox="1">
            <a:spLocks noChangeArrowheads="1"/>
          </p:cNvSpPr>
          <p:nvPr/>
        </p:nvSpPr>
        <p:spPr bwMode="auto">
          <a:xfrm>
            <a:off x="685800" y="3352800"/>
            <a:ext cx="76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A50021"/>
                </a:solidFill>
              </a:rPr>
              <a:t>TEST</a:t>
            </a:r>
          </a:p>
        </p:txBody>
      </p:sp>
      <p:sp>
        <p:nvSpPr>
          <p:cNvPr id="68631" name="Text Box 23"/>
          <p:cNvSpPr txBox="1">
            <a:spLocks noChangeArrowheads="1"/>
          </p:cNvSpPr>
          <p:nvPr/>
        </p:nvSpPr>
        <p:spPr bwMode="auto">
          <a:xfrm>
            <a:off x="685800" y="5791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8632" name="Text Box 24"/>
          <p:cNvSpPr txBox="1">
            <a:spLocks noChangeArrowheads="1"/>
          </p:cNvSpPr>
          <p:nvPr/>
        </p:nvSpPr>
        <p:spPr bwMode="auto">
          <a:xfrm>
            <a:off x="685800" y="2743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8633" name="Text Box 25"/>
          <p:cNvSpPr txBox="1">
            <a:spLocks noChangeArrowheads="1"/>
          </p:cNvSpPr>
          <p:nvPr/>
        </p:nvSpPr>
        <p:spPr bwMode="auto">
          <a:xfrm>
            <a:off x="685800" y="1219200"/>
            <a:ext cx="933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Fold: 3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3352800" y="2362200"/>
            <a:ext cx="5791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35000"/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5000"/>
              <a:buFont typeface="Wingdings" charset="0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Times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Let</a:t>
            </a:r>
            <a:r>
              <a:rPr lang="ja-JP" altLang="en-US" dirty="0" smtClean="0">
                <a:latin typeface="Arial" charset="0"/>
              </a:rPr>
              <a:t>’</a:t>
            </a:r>
            <a:r>
              <a:rPr lang="en-US" dirty="0" smtClean="0">
                <a:latin typeface="Arial" charset="0"/>
              </a:rPr>
              <a:t>s say your data has attributes A, B, and C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You want to train a rule to predict 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First train on 1, </a:t>
            </a:r>
            <a:r>
              <a:rPr lang="en-US" dirty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, 4, 5, 6,7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and apply trained model to 1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The results is Accuracy3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2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Simple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609600" y="1981200"/>
            <a:ext cx="23622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9637" name="Line 5"/>
          <p:cNvSpPr>
            <a:spLocks noChangeShapeType="1"/>
          </p:cNvSpPr>
          <p:nvPr/>
        </p:nvSpPr>
        <p:spPr bwMode="auto">
          <a:xfrm>
            <a:off x="609600" y="2590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8" name="Line 6"/>
          <p:cNvSpPr>
            <a:spLocks noChangeShapeType="1"/>
          </p:cNvSpPr>
          <p:nvPr/>
        </p:nvSpPr>
        <p:spPr bwMode="auto">
          <a:xfrm>
            <a:off x="609600" y="3200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>
            <a:off x="609600" y="38862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609600" y="4495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609600" y="5105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609600" y="5715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1638300" y="2133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1638300" y="2743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1638300" y="3429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1638300" y="4038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4</a:t>
            </a:r>
          </a:p>
        </p:txBody>
      </p:sp>
      <p:sp>
        <p:nvSpPr>
          <p:cNvPr id="69647" name="Text Box 15"/>
          <p:cNvSpPr txBox="1">
            <a:spLocks noChangeArrowheads="1"/>
          </p:cNvSpPr>
          <p:nvPr/>
        </p:nvSpPr>
        <p:spPr bwMode="auto">
          <a:xfrm>
            <a:off x="1638300" y="4648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5</a:t>
            </a:r>
          </a:p>
        </p:txBody>
      </p:sp>
      <p:sp>
        <p:nvSpPr>
          <p:cNvPr id="69648" name="Text Box 16"/>
          <p:cNvSpPr txBox="1">
            <a:spLocks noChangeArrowheads="1"/>
          </p:cNvSpPr>
          <p:nvPr/>
        </p:nvSpPr>
        <p:spPr bwMode="auto">
          <a:xfrm>
            <a:off x="1638300" y="5257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6</a:t>
            </a:r>
          </a:p>
        </p:txBody>
      </p:sp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1638300" y="5867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7</a:t>
            </a:r>
          </a:p>
        </p:txBody>
      </p:sp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685800" y="2133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1" name="Text Box 19"/>
          <p:cNvSpPr txBox="1">
            <a:spLocks noChangeArrowheads="1"/>
          </p:cNvSpPr>
          <p:nvPr/>
        </p:nvSpPr>
        <p:spPr bwMode="auto">
          <a:xfrm>
            <a:off x="685800" y="5181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2" name="Text Box 20"/>
          <p:cNvSpPr txBox="1">
            <a:spLocks noChangeArrowheads="1"/>
          </p:cNvSpPr>
          <p:nvPr/>
        </p:nvSpPr>
        <p:spPr bwMode="auto">
          <a:xfrm>
            <a:off x="685800" y="4648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3" name="Text Box 21"/>
          <p:cNvSpPr txBox="1">
            <a:spLocks noChangeArrowheads="1"/>
          </p:cNvSpPr>
          <p:nvPr/>
        </p:nvSpPr>
        <p:spPr bwMode="auto">
          <a:xfrm>
            <a:off x="685800" y="4038600"/>
            <a:ext cx="76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A50021"/>
                </a:solidFill>
              </a:rPr>
              <a:t>TEST</a:t>
            </a: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685800" y="33528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685800" y="5791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685800" y="2743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7" name="Text Box 25"/>
          <p:cNvSpPr txBox="1">
            <a:spLocks noChangeArrowheads="1"/>
          </p:cNvSpPr>
          <p:nvPr/>
        </p:nvSpPr>
        <p:spPr bwMode="auto">
          <a:xfrm>
            <a:off x="685800" y="1219200"/>
            <a:ext cx="933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Fold: 4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3352800" y="2362200"/>
            <a:ext cx="5791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35000"/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5000"/>
              <a:buFont typeface="Wingdings" charset="0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Times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Let</a:t>
            </a:r>
            <a:r>
              <a:rPr lang="ja-JP" altLang="en-US" dirty="0" smtClean="0">
                <a:latin typeface="Arial" charset="0"/>
              </a:rPr>
              <a:t>’</a:t>
            </a:r>
            <a:r>
              <a:rPr lang="en-US" dirty="0" smtClean="0">
                <a:latin typeface="Arial" charset="0"/>
              </a:rPr>
              <a:t>s say your data has attributes A, B, and C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You want to train a rule to predict 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First train on 1, 2, 3, 5, 6,7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and apply trained model to 1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The results is Accuracy4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42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Simple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609600" y="1981200"/>
            <a:ext cx="23622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9637" name="Line 5"/>
          <p:cNvSpPr>
            <a:spLocks noChangeShapeType="1"/>
          </p:cNvSpPr>
          <p:nvPr/>
        </p:nvSpPr>
        <p:spPr bwMode="auto">
          <a:xfrm>
            <a:off x="609600" y="2590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8" name="Line 6"/>
          <p:cNvSpPr>
            <a:spLocks noChangeShapeType="1"/>
          </p:cNvSpPr>
          <p:nvPr/>
        </p:nvSpPr>
        <p:spPr bwMode="auto">
          <a:xfrm>
            <a:off x="609600" y="3200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>
            <a:off x="609600" y="38862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609600" y="44958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609600" y="51054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609600" y="5715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1638300" y="2133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1638300" y="2743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1638300" y="3429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1638300" y="4038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4</a:t>
            </a:r>
          </a:p>
        </p:txBody>
      </p:sp>
      <p:sp>
        <p:nvSpPr>
          <p:cNvPr id="69647" name="Text Box 15"/>
          <p:cNvSpPr txBox="1">
            <a:spLocks noChangeArrowheads="1"/>
          </p:cNvSpPr>
          <p:nvPr/>
        </p:nvSpPr>
        <p:spPr bwMode="auto">
          <a:xfrm>
            <a:off x="1638300" y="4648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5</a:t>
            </a:r>
          </a:p>
        </p:txBody>
      </p:sp>
      <p:sp>
        <p:nvSpPr>
          <p:cNvPr id="69648" name="Text Box 16"/>
          <p:cNvSpPr txBox="1">
            <a:spLocks noChangeArrowheads="1"/>
          </p:cNvSpPr>
          <p:nvPr/>
        </p:nvSpPr>
        <p:spPr bwMode="auto">
          <a:xfrm>
            <a:off x="1638300" y="5257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6</a:t>
            </a:r>
          </a:p>
        </p:txBody>
      </p:sp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1638300" y="5867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7</a:t>
            </a:r>
          </a:p>
        </p:txBody>
      </p:sp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685800" y="2133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1" name="Text Box 19"/>
          <p:cNvSpPr txBox="1">
            <a:spLocks noChangeArrowheads="1"/>
          </p:cNvSpPr>
          <p:nvPr/>
        </p:nvSpPr>
        <p:spPr bwMode="auto">
          <a:xfrm>
            <a:off x="685800" y="51816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2" name="Text Box 20"/>
          <p:cNvSpPr txBox="1">
            <a:spLocks noChangeArrowheads="1"/>
          </p:cNvSpPr>
          <p:nvPr/>
        </p:nvSpPr>
        <p:spPr bwMode="auto">
          <a:xfrm>
            <a:off x="685800" y="4648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3" name="Text Box 21"/>
          <p:cNvSpPr txBox="1">
            <a:spLocks noChangeArrowheads="1"/>
          </p:cNvSpPr>
          <p:nvPr/>
        </p:nvSpPr>
        <p:spPr bwMode="auto">
          <a:xfrm>
            <a:off x="685800" y="4038600"/>
            <a:ext cx="76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8000"/>
                </a:solidFill>
              </a:rPr>
              <a:t>TEST</a:t>
            </a: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685800" y="33528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685800" y="5791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685800" y="27432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008000"/>
                </a:solidFill>
              </a:rPr>
              <a:t>TRAIN</a:t>
            </a:r>
          </a:p>
        </p:txBody>
      </p:sp>
      <p:sp>
        <p:nvSpPr>
          <p:cNvPr id="69657" name="Text Box 25"/>
          <p:cNvSpPr txBox="1">
            <a:spLocks noChangeArrowheads="1"/>
          </p:cNvSpPr>
          <p:nvPr/>
        </p:nvSpPr>
        <p:spPr bwMode="auto">
          <a:xfrm>
            <a:off x="685800" y="1219200"/>
            <a:ext cx="933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Fold: 4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3352800" y="2362200"/>
            <a:ext cx="5791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35000"/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5000"/>
              <a:buFont typeface="Wingdings" charset="0"/>
              <a:buChar char="§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Times" charset="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Continue for all folds</a:t>
            </a:r>
          </a:p>
          <a:p>
            <a:pPr eaLnBrk="1" hangingPunct="1">
              <a:lnSpc>
                <a:spcPct val="90000"/>
              </a:lnSpc>
            </a:pPr>
            <a:r>
              <a:rPr lang="en-US" i="1" dirty="0" smtClean="0">
                <a:latin typeface="Arial" charset="0"/>
              </a:rPr>
              <a:t>Average </a:t>
            </a:r>
            <a:r>
              <a:rPr lang="en-US" dirty="0" smtClean="0">
                <a:latin typeface="Arial" charset="0"/>
              </a:rPr>
              <a:t>the resulting accuracies</a:t>
            </a:r>
            <a:endParaRPr lang="en-US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09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How can I tell if my classifier is any good?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How to select holdout subsample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Most commonly randomly selected partitions</a:t>
            </a:r>
          </a:p>
          <a:p>
            <a:pPr lvl="1" eaLnBrk="1" hangingPunct="1">
              <a:lnSpc>
                <a:spcPct val="90000"/>
              </a:lnSpc>
            </a:pPr>
            <a:r>
              <a:rPr lang="ja-JP" altLang="en-US" sz="2000">
                <a:latin typeface="Arial" charset="0"/>
              </a:rPr>
              <a:t>“</a:t>
            </a:r>
            <a:r>
              <a:rPr lang="en-US" sz="2000">
                <a:latin typeface="Arial" charset="0"/>
              </a:rPr>
              <a:t>Stratified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 </a:t>
            </a:r>
            <a:r>
              <a:rPr lang="en-US" sz="2000">
                <a:latin typeface="Arial" charset="0"/>
                <a:sym typeface="Wingdings" charset="0"/>
              </a:rPr>
              <a:t> randomly choose partitions but in a way guaranteeing that each class is represented in </a:t>
            </a:r>
            <a:r>
              <a:rPr lang="en-US" sz="2000" i="1">
                <a:latin typeface="Arial" charset="0"/>
                <a:sym typeface="Wingdings" charset="0"/>
              </a:rPr>
              <a:t>approximately</a:t>
            </a:r>
            <a:r>
              <a:rPr lang="en-US" sz="2000">
                <a:latin typeface="Arial" charset="0"/>
                <a:sym typeface="Wingdings" charset="0"/>
              </a:rPr>
              <a:t> the right proportion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Stratified 10-fold cross-validation is most typical measure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2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But there are problems with this…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	If the training data is not very independent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Multiple very similar (identical?) training instances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E.g., with temporal over sampling of sensors </a:t>
            </a:r>
            <a:br>
              <a:rPr lang="en-US" sz="1800">
                <a:latin typeface="Arial" charset="0"/>
              </a:rPr>
            </a:br>
            <a:r>
              <a:rPr lang="en-US" sz="1800">
                <a:latin typeface="Arial" charset="0"/>
              </a:rPr>
              <a:t>(i.e., values collected faster than sensors values typically change)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	You will be back to testing against 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(a copy of part of) your training data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  <a:sym typeface="Wingdings" charset="0"/>
              </a:rPr>
              <a:t>	 </a:t>
            </a:r>
            <a:r>
              <a:rPr lang="en-US" sz="2000">
                <a:latin typeface="Arial" charset="0"/>
              </a:rPr>
              <a:t>Estimates tend to end up too optimistic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2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95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is machine learning?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Two steps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Training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Prediction</a:t>
            </a:r>
            <a:endParaRPr lang="en-US" dirty="0">
              <a:latin typeface="Arial" charset="0"/>
            </a:endParaRPr>
          </a:p>
        </p:txBody>
      </p:sp>
      <p:grpSp>
        <p:nvGrpSpPr>
          <p:cNvPr id="15364" name="Group 22"/>
          <p:cNvGrpSpPr>
            <a:grpSpLocks/>
          </p:cNvGrpSpPr>
          <p:nvPr/>
        </p:nvGrpSpPr>
        <p:grpSpPr bwMode="auto">
          <a:xfrm>
            <a:off x="304800" y="5081587"/>
            <a:ext cx="8286750" cy="1166813"/>
            <a:chOff x="288" y="3048"/>
            <a:chExt cx="5220" cy="735"/>
          </a:xfrm>
        </p:grpSpPr>
        <p:sp>
          <p:nvSpPr>
            <p:cNvPr id="15365" name="Text Box 4"/>
            <p:cNvSpPr txBox="1">
              <a:spLocks noChangeArrowheads="1"/>
            </p:cNvSpPr>
            <p:nvPr/>
          </p:nvSpPr>
          <p:spPr bwMode="auto">
            <a:xfrm>
              <a:off x="288" y="3076"/>
              <a:ext cx="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Data</a:t>
              </a:r>
            </a:p>
          </p:txBody>
        </p:sp>
        <p:grpSp>
          <p:nvGrpSpPr>
            <p:cNvPr id="15366" name="Group 15"/>
            <p:cNvGrpSpPr>
              <a:grpSpLocks/>
            </p:cNvGrpSpPr>
            <p:nvPr/>
          </p:nvGrpSpPr>
          <p:grpSpPr bwMode="auto">
            <a:xfrm>
              <a:off x="912" y="3048"/>
              <a:ext cx="1324" cy="288"/>
              <a:chOff x="1286" y="3024"/>
              <a:chExt cx="1324" cy="288"/>
            </a:xfrm>
          </p:grpSpPr>
          <p:sp>
            <p:nvSpPr>
              <p:cNvPr id="15378" name="Rectangle 13"/>
              <p:cNvSpPr>
                <a:spLocks noChangeArrowheads="1"/>
              </p:cNvSpPr>
              <p:nvPr/>
            </p:nvSpPr>
            <p:spPr bwMode="auto">
              <a:xfrm>
                <a:off x="1296" y="3024"/>
                <a:ext cx="1296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9" name="Text Box 5"/>
              <p:cNvSpPr txBox="1">
                <a:spLocks noChangeArrowheads="1"/>
              </p:cNvSpPr>
              <p:nvPr/>
            </p:nvSpPr>
            <p:spPr bwMode="auto">
              <a:xfrm>
                <a:off x="1286" y="3047"/>
                <a:ext cx="132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dirty="0"/>
                  <a:t>Learning Algorithm</a:t>
                </a:r>
              </a:p>
            </p:txBody>
          </p:sp>
        </p:grpSp>
        <p:sp>
          <p:nvSpPr>
            <p:cNvPr id="15367" name="Text Box 6"/>
            <p:cNvSpPr txBox="1">
              <a:spLocks noChangeArrowheads="1"/>
            </p:cNvSpPr>
            <p:nvPr/>
          </p:nvSpPr>
          <p:spPr bwMode="auto">
            <a:xfrm>
              <a:off x="2400" y="3076"/>
              <a:ext cx="53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 dirty="0"/>
                <a:t>Model</a:t>
              </a:r>
            </a:p>
          </p:txBody>
        </p:sp>
        <p:sp>
          <p:nvSpPr>
            <p:cNvPr id="15368" name="Text Box 7"/>
            <p:cNvSpPr txBox="1">
              <a:spLocks noChangeArrowheads="1"/>
            </p:cNvSpPr>
            <p:nvPr/>
          </p:nvSpPr>
          <p:spPr bwMode="auto">
            <a:xfrm>
              <a:off x="2304" y="3552"/>
              <a:ext cx="7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New Data</a:t>
              </a:r>
            </a:p>
          </p:txBody>
        </p:sp>
        <p:sp>
          <p:nvSpPr>
            <p:cNvPr id="15369" name="Text Box 8"/>
            <p:cNvSpPr txBox="1">
              <a:spLocks noChangeArrowheads="1"/>
            </p:cNvSpPr>
            <p:nvPr/>
          </p:nvSpPr>
          <p:spPr bwMode="auto">
            <a:xfrm>
              <a:off x="4752" y="3076"/>
              <a:ext cx="7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Prediction</a:t>
              </a:r>
            </a:p>
          </p:txBody>
        </p:sp>
        <p:grpSp>
          <p:nvGrpSpPr>
            <p:cNvPr id="15370" name="Group 16"/>
            <p:cNvGrpSpPr>
              <a:grpSpLocks/>
            </p:cNvGrpSpPr>
            <p:nvPr/>
          </p:nvGrpSpPr>
          <p:grpSpPr bwMode="auto">
            <a:xfrm>
              <a:off x="3110" y="3048"/>
              <a:ext cx="1498" cy="288"/>
              <a:chOff x="3590" y="2832"/>
              <a:chExt cx="1498" cy="288"/>
            </a:xfrm>
          </p:grpSpPr>
          <p:sp>
            <p:nvSpPr>
              <p:cNvPr id="15376" name="Rectangle 14"/>
              <p:cNvSpPr>
                <a:spLocks noChangeArrowheads="1"/>
              </p:cNvSpPr>
              <p:nvPr/>
            </p:nvSpPr>
            <p:spPr bwMode="auto">
              <a:xfrm>
                <a:off x="3600" y="2832"/>
                <a:ext cx="14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Text Box 10"/>
              <p:cNvSpPr txBox="1">
                <a:spLocks noChangeArrowheads="1"/>
              </p:cNvSpPr>
              <p:nvPr/>
            </p:nvSpPr>
            <p:spPr bwMode="auto">
              <a:xfrm>
                <a:off x="3590" y="2855"/>
                <a:ext cx="145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rgbClr val="FFFFFF"/>
                    </a:solidFill>
                  </a:rPr>
                  <a:t>Classification Engine</a:t>
                </a:r>
              </a:p>
            </p:txBody>
          </p:sp>
        </p:grpSp>
        <p:sp>
          <p:nvSpPr>
            <p:cNvPr id="15371" name="Line 17"/>
            <p:cNvSpPr>
              <a:spLocks noChangeShapeType="1"/>
            </p:cNvSpPr>
            <p:nvPr/>
          </p:nvSpPr>
          <p:spPr bwMode="auto">
            <a:xfrm>
              <a:off x="720" y="321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2" name="Line 18"/>
            <p:cNvSpPr>
              <a:spLocks noChangeShapeType="1"/>
            </p:cNvSpPr>
            <p:nvPr/>
          </p:nvSpPr>
          <p:spPr bwMode="auto">
            <a:xfrm>
              <a:off x="4656" y="321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3" name="Line 19"/>
            <p:cNvSpPr>
              <a:spLocks noChangeShapeType="1"/>
            </p:cNvSpPr>
            <p:nvPr/>
          </p:nvSpPr>
          <p:spPr bwMode="auto">
            <a:xfrm>
              <a:off x="2880" y="321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4" name="Line 20"/>
            <p:cNvSpPr>
              <a:spLocks noChangeShapeType="1"/>
            </p:cNvSpPr>
            <p:nvPr/>
          </p:nvSpPr>
          <p:spPr bwMode="auto">
            <a:xfrm>
              <a:off x="2256" y="321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5" name="Line 21"/>
            <p:cNvSpPr>
              <a:spLocks noChangeShapeType="1"/>
            </p:cNvSpPr>
            <p:nvPr/>
          </p:nvSpPr>
          <p:spPr bwMode="auto">
            <a:xfrm flipV="1">
              <a:off x="2592" y="3312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28600" y="4953000"/>
            <a:ext cx="3429000" cy="762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5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How can I tell if my classifier is any good?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For HCI work you would often like to know: 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If I give this classifier to a completely new user, how will it do?</a:t>
            </a:r>
            <a:r>
              <a:rPr lang="ja-JP" altLang="en-US" sz="2400">
                <a:latin typeface="Arial" charset="0"/>
              </a:rPr>
              <a:t>”</a:t>
            </a:r>
            <a:endParaRPr lang="en-US" sz="2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Argues for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per person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sz="2400">
                <a:latin typeface="Arial" charset="0"/>
              </a:rPr>
              <a:t> holdout (cross-validation)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Tends to give more realistic (less optimistic) estimates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But there can be issues with this which keep you from using 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Not enough different users and/or wildly variable amounts of data per users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Hard to compare results (5 users vs. 50 vs. can</a:t>
            </a:r>
            <a:r>
              <a:rPr lang="ja-JP" altLang="en-US" sz="1800">
                <a:latin typeface="Arial" charset="0"/>
              </a:rPr>
              <a:t>’</a:t>
            </a:r>
            <a:r>
              <a:rPr lang="en-US" sz="1800">
                <a:latin typeface="Arial" charset="0"/>
              </a:rPr>
              <a:t>t do it)</a:t>
            </a:r>
          </a:p>
          <a:p>
            <a:pPr lvl="2" eaLnBrk="1" hangingPunct="1">
              <a:lnSpc>
                <a:spcPct val="90000"/>
              </a:lnSpc>
            </a:pPr>
            <a:endParaRPr lang="en-US" sz="12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My recommendation: report both 10-fold random-holdout (stratified) cross-validation and per-person holdout cross-validation numbers (if you can reasonably do them)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10-fold random is quasi-standard and allows you to compare to all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Per-person is probably a better estimate</a:t>
            </a:r>
          </a:p>
        </p:txBody>
      </p:sp>
    </p:spTree>
    <p:extLst>
      <p:ext uri="{BB962C8B-B14F-4D97-AF65-F5344CB8AC3E}">
        <p14:creationId xmlns:p14="http://schemas.microsoft.com/office/powerpoint/2010/main" val="21302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Remember!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09800"/>
            <a:ext cx="8229600" cy="32766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>
                <a:latin typeface="Arial" charset="0"/>
              </a:rPr>
              <a:t>If we are satisfied with the performance estimate we get using cross-validation</a:t>
            </a: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r>
              <a:rPr lang="en-US">
                <a:latin typeface="Arial" charset="0"/>
              </a:rPr>
              <a:t>Then we build the model with the </a:t>
            </a:r>
            <a:r>
              <a:rPr lang="en-US" b="1" u="sng">
                <a:latin typeface="Arial" charset="0"/>
              </a:rPr>
              <a:t>WHOLE SET</a:t>
            </a:r>
          </a:p>
          <a:p>
            <a:pPr eaLnBrk="1" hangingPunct="1"/>
            <a:endParaRPr lang="en-US" b="1" u="sng">
              <a:latin typeface="Arial" charset="0"/>
            </a:endParaRPr>
          </a:p>
          <a:p>
            <a:pPr eaLnBrk="1" hangingPunct="1"/>
            <a:r>
              <a:rPr lang="en-US">
                <a:latin typeface="Arial" charset="0"/>
              </a:rPr>
              <a:t>We don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t use cross-validation to build the model</a:t>
            </a:r>
          </a:p>
        </p:txBody>
      </p:sp>
    </p:spTree>
    <p:extLst>
      <p:ext uri="{BB962C8B-B14F-4D97-AF65-F5344CB8AC3E}">
        <p14:creationId xmlns:p14="http://schemas.microsoft.com/office/powerpoint/2010/main" val="266137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0"/>
            <a:ext cx="8229600" cy="1371600"/>
          </a:xfrm>
        </p:spPr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Why do we do cross validation?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058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Use cross-validation when you do not have enough data to have completely independent train and test sets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We are trying to </a:t>
            </a:r>
            <a:r>
              <a:rPr lang="en-US" i="1">
                <a:latin typeface="Arial" charset="0"/>
              </a:rPr>
              <a:t>estimate</a:t>
            </a:r>
            <a:r>
              <a:rPr lang="en-US">
                <a:latin typeface="Arial" charset="0"/>
              </a:rPr>
              <a:t> what performance would you get if you trained over your whole set and applied that model to an independent set of the same size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We compute that estimate by averaging over folds</a:t>
            </a:r>
          </a:p>
        </p:txBody>
      </p:sp>
    </p:spTree>
    <p:extLst>
      <p:ext uri="{BB962C8B-B14F-4D97-AF65-F5344CB8AC3E}">
        <p14:creationId xmlns:p14="http://schemas.microsoft.com/office/powerpoint/2010/main" val="99642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88"/>
            <a:ext cx="8229600" cy="1371600"/>
          </a:xfrm>
        </p:spPr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Do we have to do all of the folds?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820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Yes!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The test set on each fold is too small to give you an accurate estimate of performance alone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Variation across folds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Evaluation over part of the data is likely to be misleading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8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Why do we do cross validation?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305800" cy="5334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Makes the most of your data – large portion used for training</a:t>
            </a:r>
          </a:p>
          <a:p>
            <a:pPr eaLnBrk="1" hangingPunct="1"/>
            <a:r>
              <a:rPr lang="en-US">
                <a:latin typeface="Arial" charset="0"/>
              </a:rPr>
              <a:t>Avoids testing on training data</a:t>
            </a:r>
          </a:p>
          <a:p>
            <a:pPr lvl="1" eaLnBrk="1" hangingPunct="1"/>
            <a:r>
              <a:rPr lang="en-US">
                <a:latin typeface="Arial" charset="0"/>
              </a:rPr>
              <a:t>Testing on training data will over estimate your performance!!!</a:t>
            </a:r>
          </a:p>
          <a:p>
            <a:pPr eaLnBrk="1" hangingPunct="1"/>
            <a:r>
              <a:rPr lang="en-US">
                <a:latin typeface="Arial" charset="0"/>
              </a:rPr>
              <a:t>But if you do multiple iterations of cross-validation, in some ways you are using insights from your testing data in building your model</a:t>
            </a:r>
          </a:p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8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Why do we do cross validation?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D</a:t>
            </a:r>
            <a:r>
              <a:rPr lang="en-US" dirty="0" smtClean="0">
                <a:latin typeface="Arial" charset="0"/>
              </a:rPr>
              <a:t>o </a:t>
            </a:r>
            <a:r>
              <a:rPr lang="en-US" dirty="0">
                <a:latin typeface="Arial" charset="0"/>
              </a:rPr>
              <a:t>not have enough data to have completely independent train and test sets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Trying </a:t>
            </a:r>
            <a:r>
              <a:rPr lang="en-US" dirty="0">
                <a:latin typeface="Arial" charset="0"/>
              </a:rPr>
              <a:t>to </a:t>
            </a:r>
            <a:r>
              <a:rPr lang="en-US" i="1" dirty="0">
                <a:latin typeface="Arial" charset="0"/>
              </a:rPr>
              <a:t>estimate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performance over </a:t>
            </a:r>
            <a:r>
              <a:rPr lang="en-US" dirty="0">
                <a:latin typeface="Arial" charset="0"/>
              </a:rPr>
              <a:t>your whole set </a:t>
            </a:r>
            <a:endParaRPr lang="en-US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Makes the most of your data – large portion used for training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188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How To Do Cross Validation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2039938" y="1600200"/>
          <a:ext cx="6113462" cy="457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59" name="Bitmap Image" r:id="rId4" imgW="6111770" imgH="4580017" progId="Paint.Picture">
                  <p:embed/>
                </p:oleObj>
              </mc:Choice>
              <mc:Fallback>
                <p:oleObj name="Bitmap Image" r:id="rId4" imgW="6111770" imgH="458001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1600200"/>
                        <a:ext cx="6113462" cy="457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2116138" y="3124200"/>
            <a:ext cx="1752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7620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How To Do Cross Validation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63491" name="Object 4"/>
          <p:cNvGraphicFramePr>
            <a:graphicFrameLocks noChangeAspect="1"/>
          </p:cNvGraphicFramePr>
          <p:nvPr/>
        </p:nvGraphicFramePr>
        <p:xfrm>
          <a:off x="2039938" y="1600200"/>
          <a:ext cx="6113462" cy="457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83" name="Bitmap Image" r:id="rId3" imgW="6111770" imgH="4580017" progId="Paint.Picture">
                  <p:embed/>
                </p:oleObj>
              </mc:Choice>
              <mc:Fallback>
                <p:oleObj name="Bitmap Image" r:id="rId3" imgW="6111770" imgH="458001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1600200"/>
                        <a:ext cx="6113462" cy="457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Rectangle 5"/>
          <p:cNvSpPr>
            <a:spLocks noChangeArrowheads="1"/>
          </p:cNvSpPr>
          <p:nvPr/>
        </p:nvSpPr>
        <p:spPr bwMode="auto">
          <a:xfrm>
            <a:off x="2116138" y="3124200"/>
            <a:ext cx="1752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3493" name="Group 8"/>
          <p:cNvGrpSpPr>
            <a:grpSpLocks/>
          </p:cNvGrpSpPr>
          <p:nvPr/>
        </p:nvGrpSpPr>
        <p:grpSpPr bwMode="auto">
          <a:xfrm>
            <a:off x="120650" y="2039938"/>
            <a:ext cx="3079750" cy="1465262"/>
            <a:chOff x="76" y="1285"/>
            <a:chExt cx="1940" cy="923"/>
          </a:xfrm>
        </p:grpSpPr>
        <p:sp>
          <p:nvSpPr>
            <p:cNvPr id="63494" name="Oval 6"/>
            <p:cNvSpPr>
              <a:spLocks noChangeArrowheads="1"/>
            </p:cNvSpPr>
            <p:nvPr/>
          </p:nvSpPr>
          <p:spPr bwMode="auto">
            <a:xfrm>
              <a:off x="1200" y="1488"/>
              <a:ext cx="816" cy="28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95" name="Text Box 7"/>
            <p:cNvSpPr txBox="1">
              <a:spLocks noChangeArrowheads="1"/>
            </p:cNvSpPr>
            <p:nvPr/>
          </p:nvSpPr>
          <p:spPr bwMode="auto">
            <a:xfrm>
              <a:off x="76" y="1285"/>
              <a:ext cx="1172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Notice that</a:t>
              </a:r>
            </a:p>
            <a:p>
              <a:r>
                <a:rPr lang="en-US"/>
                <a:t>Cross validation</a:t>
              </a:r>
            </a:p>
            <a:p>
              <a:r>
                <a:rPr lang="en-US"/>
                <a:t>is for testing</a:t>
              </a:r>
            </a:p>
            <a:p>
              <a:r>
                <a:rPr lang="en-US"/>
                <a:t>only!  Not for</a:t>
              </a:r>
            </a:p>
            <a:p>
              <a:r>
                <a:rPr lang="en-US"/>
                <a:t>building the rule!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606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But then…..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8229600" cy="32766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Arial" charset="0"/>
              </a:rPr>
              <a:t>If we are satisfied with the performance estimate we get</a:t>
            </a: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r>
              <a:rPr lang="en-US">
                <a:latin typeface="Arial" charset="0"/>
              </a:rPr>
              <a:t>Then we build the model with the </a:t>
            </a:r>
            <a:r>
              <a:rPr lang="en-US" b="1" u="sng">
                <a:latin typeface="Arial" charset="0"/>
              </a:rPr>
              <a:t>WHOLE SET</a:t>
            </a:r>
          </a:p>
          <a:p>
            <a:pPr eaLnBrk="1" hangingPunct="1"/>
            <a:endParaRPr lang="en-US" b="1" u="sng">
              <a:latin typeface="Arial" charset="0"/>
            </a:endParaRPr>
          </a:p>
          <a:p>
            <a:pPr eaLnBrk="1" hangingPunct="1"/>
            <a:r>
              <a:rPr lang="en-US">
                <a:latin typeface="Arial" charset="0"/>
              </a:rPr>
              <a:t>Now let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see how it works…</a:t>
            </a:r>
          </a:p>
        </p:txBody>
      </p:sp>
    </p:spTree>
    <p:extLst>
      <p:ext uri="{BB962C8B-B14F-4D97-AF65-F5344CB8AC3E}">
        <p14:creationId xmlns:p14="http://schemas.microsoft.com/office/powerpoint/2010/main" val="48467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But then…..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8229600" cy="32766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Arial" charset="0"/>
              </a:rPr>
              <a:t>If we are satisfied with the performance estimate we get</a:t>
            </a: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r>
              <a:rPr lang="en-US">
                <a:latin typeface="Arial" charset="0"/>
              </a:rPr>
              <a:t>Then we build the model with the </a:t>
            </a:r>
            <a:r>
              <a:rPr lang="en-US" b="1" u="sng">
                <a:latin typeface="Arial" charset="0"/>
              </a:rPr>
              <a:t>WHOLE SET</a:t>
            </a:r>
          </a:p>
          <a:p>
            <a:pPr eaLnBrk="1" hangingPunct="1"/>
            <a:endParaRPr lang="en-US" b="1" u="sng">
              <a:latin typeface="Arial" charset="0"/>
            </a:endParaRPr>
          </a:p>
          <a:p>
            <a:pPr eaLnBrk="1" hangingPunct="1"/>
            <a:r>
              <a:rPr lang="en-US">
                <a:latin typeface="Arial" charset="0"/>
              </a:rPr>
              <a:t>Now let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see how it works…</a:t>
            </a:r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984250" y="1219200"/>
            <a:ext cx="7473950" cy="4495800"/>
            <a:chOff x="480" y="624"/>
            <a:chExt cx="4708" cy="2832"/>
          </a:xfrm>
        </p:grpSpPr>
        <p:grpSp>
          <p:nvGrpSpPr>
            <p:cNvPr id="65541" name="Group 5"/>
            <p:cNvGrpSpPr>
              <a:grpSpLocks/>
            </p:cNvGrpSpPr>
            <p:nvPr/>
          </p:nvGrpSpPr>
          <p:grpSpPr bwMode="auto">
            <a:xfrm>
              <a:off x="480" y="624"/>
              <a:ext cx="4708" cy="2832"/>
              <a:chOff x="480" y="624"/>
              <a:chExt cx="4708" cy="2832"/>
            </a:xfrm>
          </p:grpSpPr>
          <p:sp>
            <p:nvSpPr>
              <p:cNvPr id="65543" name="Rectangle 6"/>
              <p:cNvSpPr>
                <a:spLocks noChangeArrowheads="1"/>
              </p:cNvSpPr>
              <p:nvPr/>
            </p:nvSpPr>
            <p:spPr bwMode="auto">
              <a:xfrm>
                <a:off x="480" y="624"/>
                <a:ext cx="4656" cy="28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544" name="Text Box 7"/>
              <p:cNvSpPr txBox="1">
                <a:spLocks noChangeArrowheads="1"/>
              </p:cNvSpPr>
              <p:nvPr/>
            </p:nvSpPr>
            <p:spPr bwMode="auto">
              <a:xfrm>
                <a:off x="480" y="1200"/>
                <a:ext cx="4708" cy="2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3600"/>
                  <a:t>If you are not satisfied with the </a:t>
                </a:r>
              </a:p>
              <a:p>
                <a:pPr algn="ctr"/>
                <a:r>
                  <a:rPr lang="en-US" sz="3600"/>
                  <a:t>performance you get,</a:t>
                </a:r>
              </a:p>
              <a:p>
                <a:pPr algn="ctr"/>
                <a:r>
                  <a:rPr lang="en-US" sz="3600"/>
                  <a:t>then you should try to determine </a:t>
                </a:r>
              </a:p>
              <a:p>
                <a:pPr algn="ctr"/>
                <a:r>
                  <a:rPr lang="en-US" sz="3600"/>
                  <a:t>what went wrong,</a:t>
                </a:r>
              </a:p>
              <a:p>
                <a:pPr algn="ctr"/>
                <a:r>
                  <a:rPr lang="en-US" sz="3600"/>
                  <a:t>and then evaluate a different model </a:t>
                </a:r>
              </a:p>
              <a:p>
                <a:pPr algn="ctr"/>
                <a:r>
                  <a:rPr lang="en-US" sz="3600"/>
                  <a:t>that compensates.</a:t>
                </a:r>
              </a:p>
            </p:txBody>
          </p:sp>
        </p:grpSp>
        <p:pic>
          <p:nvPicPr>
            <p:cNvPr id="65542" name="Picture 8" descr="sherloc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" y="672"/>
              <a:ext cx="768" cy="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096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Example uses of </a:t>
            </a:r>
            <a:r>
              <a:rPr lang="en-US" dirty="0" smtClean="0">
                <a:latin typeface="Arial" charset="0"/>
              </a:rPr>
              <a:t>ML</a:t>
            </a:r>
            <a:endParaRPr lang="en-US" dirty="0">
              <a:latin typeface="Arial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Recognizing what appliance is being used from whole-house energy (“NILM”)</a:t>
            </a: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Recognizing activities</a:t>
            </a:r>
            <a:endParaRPr lang="en-US" dirty="0" smtClean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Predicting grid loads</a:t>
            </a: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Predicting sewer overflows</a:t>
            </a: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…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How can I tell if my classifier is any good?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How to select holdout subsample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Most commonly randomly selected partitions</a:t>
            </a:r>
          </a:p>
          <a:p>
            <a:pPr lvl="1" eaLnBrk="1" hangingPunct="1">
              <a:lnSpc>
                <a:spcPct val="90000"/>
              </a:lnSpc>
            </a:pPr>
            <a:r>
              <a:rPr lang="ja-JP" altLang="en-US" sz="2000">
                <a:latin typeface="Arial" charset="0"/>
              </a:rPr>
              <a:t>“</a:t>
            </a:r>
            <a:r>
              <a:rPr lang="en-US" sz="2000">
                <a:latin typeface="Arial" charset="0"/>
              </a:rPr>
              <a:t>Stratified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 </a:t>
            </a:r>
            <a:r>
              <a:rPr lang="en-US" sz="2000">
                <a:latin typeface="Arial" charset="0"/>
                <a:sym typeface="Wingdings" charset="0"/>
              </a:rPr>
              <a:t> randomly choose partitions but in a way guaranteeing that each class is represented in </a:t>
            </a:r>
            <a:r>
              <a:rPr lang="en-US" sz="2000" i="1">
                <a:latin typeface="Arial" charset="0"/>
                <a:sym typeface="Wingdings" charset="0"/>
              </a:rPr>
              <a:t>approximately</a:t>
            </a:r>
            <a:r>
              <a:rPr lang="en-US" sz="2000">
                <a:latin typeface="Arial" charset="0"/>
                <a:sym typeface="Wingdings" charset="0"/>
              </a:rPr>
              <a:t> the right proportion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Stratified 10-fold cross-validation is most typical measure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2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But there are problems with this…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	If the training data is not very independent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Multiple very similar (identical?) training instances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E.g., with temporal over sampling of sensors </a:t>
            </a:r>
            <a:br>
              <a:rPr lang="en-US" sz="1800">
                <a:latin typeface="Arial" charset="0"/>
              </a:rPr>
            </a:br>
            <a:r>
              <a:rPr lang="en-US" sz="1800">
                <a:latin typeface="Arial" charset="0"/>
              </a:rPr>
              <a:t>(i.e., values collected faster than sensors values typically change)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	You will be back to testing against 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(a copy of part of) your training data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  <a:sym typeface="Wingdings" charset="0"/>
              </a:rPr>
              <a:t>	 </a:t>
            </a:r>
            <a:r>
              <a:rPr lang="en-US" sz="2000">
                <a:latin typeface="Arial" charset="0"/>
              </a:rPr>
              <a:t>Estimates tend to end up too optimistic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2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7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How can I tell if my classifier is any good?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For HCI work you would often like to know: 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If I give this classifier to a completely new user, how will it do?</a:t>
            </a:r>
            <a:r>
              <a:rPr lang="ja-JP" altLang="en-US" sz="2400">
                <a:latin typeface="Arial" charset="0"/>
              </a:rPr>
              <a:t>”</a:t>
            </a:r>
            <a:endParaRPr lang="en-US" sz="2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Argues for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per person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sz="2400">
                <a:latin typeface="Arial" charset="0"/>
              </a:rPr>
              <a:t> holdout (cross-validation)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Tends to give more realistic (less optimistic) estimates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But there can be issues with this which keep you from using 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Not enough different users and/or wildly variable amounts of data per users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Hard to compare results (5 users vs. 50 vs. can</a:t>
            </a:r>
            <a:r>
              <a:rPr lang="ja-JP" altLang="en-US" sz="1800">
                <a:latin typeface="Arial" charset="0"/>
              </a:rPr>
              <a:t>’</a:t>
            </a:r>
            <a:r>
              <a:rPr lang="en-US" sz="1800">
                <a:latin typeface="Arial" charset="0"/>
              </a:rPr>
              <a:t>t do it)</a:t>
            </a:r>
          </a:p>
          <a:p>
            <a:pPr lvl="2" eaLnBrk="1" hangingPunct="1">
              <a:lnSpc>
                <a:spcPct val="90000"/>
              </a:lnSpc>
            </a:pPr>
            <a:endParaRPr lang="en-US" sz="12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My recommendation: report both 10-fold random-holdout (stratified) cross-validation and per-person holdout cross-validation numbers (if you can reasonably do them)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10-fold random is quasi-standard and allows you to compare to all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Per-person is probably a better estimate</a:t>
            </a:r>
          </a:p>
        </p:txBody>
      </p:sp>
    </p:spTree>
    <p:extLst>
      <p:ext uri="{BB962C8B-B14F-4D97-AF65-F5344CB8AC3E}">
        <p14:creationId xmlns:p14="http://schemas.microsoft.com/office/powerpoint/2010/main" val="367589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Feature Selection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Earlier indicated that feature selection is typically important to success</a:t>
            </a:r>
          </a:p>
          <a:p>
            <a:pPr marL="0" indent="0" eaLnBrk="1" hangingPunct="1">
              <a:buFont typeface="Wingdings" charset="0"/>
              <a:buNone/>
            </a:pPr>
            <a:endParaRPr lang="en-US" sz="160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Very typical feature selection method: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use information gain to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score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your features</a:t>
            </a:r>
          </a:p>
          <a:p>
            <a:pPr lvl="1" eaLnBrk="1" hangingPunct="1"/>
            <a:r>
              <a:rPr lang="en-US">
                <a:latin typeface="Arial" charset="0"/>
              </a:rPr>
              <a:t>Use the top N features ranked by information gain</a:t>
            </a:r>
          </a:p>
          <a:p>
            <a:pPr marL="0" indent="0" eaLnBrk="1" hangingPunct="1">
              <a:buFont typeface="Wingdings" charset="0"/>
              <a:buNone/>
            </a:pPr>
            <a:endParaRPr lang="en-US" sz="16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3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Feature Selection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Wrapper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 sz="2400">
                <a:latin typeface="Arial" charset="0"/>
              </a:rPr>
              <a:t>-based feature selection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Combinatoric search / optimization through possible feature subsets using classifier accuracy as the objective function 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(this can be </a:t>
            </a:r>
            <a:r>
              <a:rPr lang="ja-JP" altLang="en-US" sz="2000">
                <a:latin typeface="Arial" charset="0"/>
              </a:rPr>
              <a:t>“</a:t>
            </a:r>
            <a:r>
              <a:rPr lang="en-US" sz="2000">
                <a:latin typeface="Arial" charset="0"/>
              </a:rPr>
              <a:t>wrapped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 around any type of classifier)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Example (hill climbing):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Start with an empty set of selected features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Train a new classifier adding each candidate new feature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Keep the feature which produces the classifier with the best accuracy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>
                <a:latin typeface="Arial" charset="0"/>
              </a:rPr>
              <a:t>Repeat until things stop improving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Can also start with all features and take away one at a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More typical to do as simulated annealing rather than hill-climbing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This is an expensive process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</a:rPr>
              <a:t>Building and testing a classifier is </a:t>
            </a:r>
            <a:r>
              <a:rPr lang="ja-JP" altLang="en-US" sz="2000">
                <a:latin typeface="Arial" charset="0"/>
              </a:rPr>
              <a:t>“</a:t>
            </a:r>
            <a:r>
              <a:rPr lang="en-US" sz="2000">
                <a:latin typeface="Arial" charset="0"/>
              </a:rPr>
              <a:t>inside the loop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 here 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so typically want a fast learner (e.g., naïve Bayes, 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332678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>
                <a:latin typeface="Arial" charset="0"/>
              </a:rPr>
              <a:t>What would happen </a:t>
            </a:r>
            <a:br>
              <a:rPr lang="en-US" sz="4800">
                <a:latin typeface="Arial" charset="0"/>
              </a:rPr>
            </a:br>
            <a:r>
              <a:rPr lang="en-US" sz="4800">
                <a:latin typeface="Arial" charset="0"/>
              </a:rPr>
              <a:t>if you do feature selection </a:t>
            </a:r>
            <a:br>
              <a:rPr lang="en-US" sz="4800">
                <a:latin typeface="Arial" charset="0"/>
              </a:rPr>
            </a:br>
            <a:r>
              <a:rPr lang="en-US" sz="4800">
                <a:latin typeface="Arial" charset="0"/>
              </a:rPr>
              <a:t>over your whole set of data </a:t>
            </a:r>
            <a:br>
              <a:rPr lang="en-US" sz="4800">
                <a:latin typeface="Arial" charset="0"/>
              </a:rPr>
            </a:br>
            <a:r>
              <a:rPr lang="en-US" sz="4800">
                <a:latin typeface="Arial" charset="0"/>
              </a:rPr>
              <a:t>prior to cross validation?</a:t>
            </a:r>
          </a:p>
        </p:txBody>
      </p:sp>
    </p:spTree>
    <p:extLst>
      <p:ext uri="{BB962C8B-B14F-4D97-AF65-F5344CB8AC3E}">
        <p14:creationId xmlns:p14="http://schemas.microsoft.com/office/powerpoint/2010/main" val="867939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Overfitting!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>
                <a:latin typeface="Arial" charset="0"/>
              </a:rPr>
              <a:t>Feature selection is part of model building</a:t>
            </a:r>
          </a:p>
          <a:p>
            <a:r>
              <a:rPr lang="en-US" sz="2800">
                <a:latin typeface="Arial" charset="0"/>
              </a:rPr>
              <a:t>If you do feature selection over your whole set of data, including what you will test on, you have an unfair advantage</a:t>
            </a:r>
          </a:p>
          <a:p>
            <a:r>
              <a:rPr lang="en-US" sz="2800">
                <a:latin typeface="Arial" charset="0"/>
              </a:rPr>
              <a:t>Your estimated performance will be overly optimistic!!</a:t>
            </a:r>
          </a:p>
          <a:p>
            <a:endParaRPr lang="en-US" sz="2800">
              <a:latin typeface="Arial" charset="0"/>
            </a:endParaRPr>
          </a:p>
          <a:p>
            <a:r>
              <a:rPr lang="en-US" sz="2800">
                <a:latin typeface="Arial" charset="0"/>
              </a:rPr>
              <a:t>The same problem occurs if you design new features based on observations over your whole set of data.  </a:t>
            </a:r>
          </a:p>
          <a:p>
            <a:r>
              <a:rPr lang="en-US" sz="2800">
                <a:latin typeface="Arial" charset="0"/>
              </a:rPr>
              <a:t>Can you explain why?</a:t>
            </a: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3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Two Problems!!</a:t>
            </a:r>
          </a:p>
        </p:txBody>
      </p:sp>
      <p:sp>
        <p:nvSpPr>
          <p:cNvPr id="54275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Arial" charset="0"/>
              </a:rPr>
              <a:t>At training time, if you include features that were designed based on the training data</a:t>
            </a:r>
          </a:p>
          <a:p>
            <a:r>
              <a:rPr lang="en-US">
                <a:latin typeface="Arial" charset="0"/>
              </a:rPr>
              <a:t>Those features will perform better than they normally would</a:t>
            </a:r>
          </a:p>
          <a:p>
            <a:r>
              <a:rPr lang="en-US">
                <a:latin typeface="Arial" charset="0"/>
              </a:rPr>
              <a:t>So your model will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trust them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too much</a:t>
            </a:r>
          </a:p>
          <a:p>
            <a:r>
              <a:rPr lang="en-US">
                <a:latin typeface="Arial" charset="0"/>
              </a:rPr>
              <a:t>That will lead to poor model building</a:t>
            </a:r>
          </a:p>
        </p:txBody>
      </p:sp>
      <p:sp>
        <p:nvSpPr>
          <p:cNvPr id="54276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Arial" charset="0"/>
              </a:rPr>
              <a:t>At testing time, if you have built a model using features you observed working well on your testing data</a:t>
            </a:r>
          </a:p>
          <a:p>
            <a:r>
              <a:rPr lang="en-US">
                <a:latin typeface="Arial" charset="0"/>
              </a:rPr>
              <a:t>You have an unfair advantage</a:t>
            </a:r>
          </a:p>
          <a:p>
            <a:r>
              <a:rPr lang="en-US">
                <a:latin typeface="Arial" charset="0"/>
              </a:rPr>
              <a:t>Normally those features wouldn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t show up with such a high predictive value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 rot="-1413594">
            <a:off x="520700" y="3232150"/>
            <a:ext cx="8032750" cy="1200150"/>
            <a:chOff x="304800" y="3810000"/>
            <a:chExt cx="8032968" cy="1200329"/>
          </a:xfrm>
        </p:grpSpPr>
        <p:sp>
          <p:nvSpPr>
            <p:cNvPr id="54278" name="Rectangle 6"/>
            <p:cNvSpPr>
              <a:spLocks noChangeArrowheads="1"/>
            </p:cNvSpPr>
            <p:nvPr/>
          </p:nvSpPr>
          <p:spPr bwMode="auto">
            <a:xfrm>
              <a:off x="381000" y="3886200"/>
              <a:ext cx="7848600" cy="1066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79" name="TextBox 5"/>
            <p:cNvSpPr txBox="1">
              <a:spLocks noChangeArrowheads="1"/>
            </p:cNvSpPr>
            <p:nvPr/>
          </p:nvSpPr>
          <p:spPr bwMode="auto">
            <a:xfrm>
              <a:off x="304800" y="3810000"/>
              <a:ext cx="803296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7200"/>
                <a:t>Double Whammy!!!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4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Correct Methodology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latin typeface="Arial" charset="0"/>
              </a:rPr>
              <a:t>Set aside part of your data as a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development set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and create new features based on what you see in this set</a:t>
            </a:r>
          </a:p>
          <a:p>
            <a:r>
              <a:rPr lang="en-US">
                <a:latin typeface="Arial" charset="0"/>
              </a:rPr>
              <a:t>Train on training data</a:t>
            </a:r>
          </a:p>
          <a:p>
            <a:r>
              <a:rPr lang="en-US">
                <a:latin typeface="Arial" charset="0"/>
              </a:rPr>
              <a:t>Test on testing data </a:t>
            </a:r>
            <a:r>
              <a:rPr lang="en-US" sz="2000">
                <a:latin typeface="Arial" charset="0"/>
              </a:rPr>
              <a:t>(held out test set is most stringent)</a:t>
            </a:r>
            <a:endParaRPr lang="en-US">
              <a:latin typeface="Arial" charset="0"/>
            </a:endParaRPr>
          </a:p>
          <a:p>
            <a:pPr>
              <a:buFont typeface="Wingdings" charset="0"/>
              <a:buNone/>
            </a:pPr>
            <a:endParaRPr lang="en-US">
              <a:latin typeface="Arial" charset="0"/>
            </a:endParaRPr>
          </a:p>
          <a:p>
            <a:r>
              <a:rPr lang="en-US" u="sng">
                <a:latin typeface="Arial" charset="0"/>
              </a:rPr>
              <a:t>Fine line: </a:t>
            </a:r>
            <a:r>
              <a:rPr lang="en-US">
                <a:latin typeface="Arial" charset="0"/>
              </a:rPr>
              <a:t>you should explore your data and get a sense of your data before model building – but don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t go so far as to induce features based on what you see</a:t>
            </a:r>
          </a:p>
        </p:txBody>
      </p:sp>
    </p:spTree>
    <p:extLst>
      <p:ext uri="{BB962C8B-B14F-4D97-AF65-F5344CB8AC3E}">
        <p14:creationId xmlns:p14="http://schemas.microsoft.com/office/powerpoint/2010/main" val="396318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Software Tools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Arial" charset="0"/>
              </a:rPr>
              <a:t>Weka</a:t>
            </a:r>
            <a:r>
              <a:rPr lang="en-US" dirty="0">
                <a:latin typeface="Arial" charset="0"/>
              </a:rPr>
              <a:t> (http://</a:t>
            </a:r>
            <a:r>
              <a:rPr lang="en-US" dirty="0" err="1">
                <a:latin typeface="Arial" charset="0"/>
              </a:rPr>
              <a:t>www.cs.waikato.ac.nz</a:t>
            </a:r>
            <a:r>
              <a:rPr lang="en-US" dirty="0">
                <a:latin typeface="Arial" charset="0"/>
              </a:rPr>
              <a:t>/ml/</a:t>
            </a:r>
            <a:r>
              <a:rPr lang="en-US" dirty="0" err="1">
                <a:latin typeface="Arial" charset="0"/>
              </a:rPr>
              <a:t>weka</a:t>
            </a:r>
            <a:r>
              <a:rPr lang="en-US" dirty="0">
                <a:latin typeface="Arial" charset="0"/>
              </a:rPr>
              <a:t>/)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Open source machine learning toolkit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Includes Java API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Data manipulation tools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Whatever you are comfortable with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Scripting language like Perl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Excel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74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If you want to know more…</a:t>
            </a:r>
            <a:endParaRPr lang="en-US" dirty="0">
              <a:latin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590800"/>
            <a:ext cx="5334000" cy="3276600"/>
          </a:xfrm>
        </p:spPr>
        <p:txBody>
          <a:bodyPr/>
          <a:lstStyle/>
          <a:p>
            <a:pPr eaLnBrk="1" hangingPunct="1"/>
            <a:r>
              <a:rPr lang="de-DE" sz="2800" dirty="0">
                <a:latin typeface="Arial" charset="0"/>
              </a:rPr>
              <a:t>Witten, I. H., Frank, E., Hall, M. (2011).  </a:t>
            </a:r>
            <a:r>
              <a:rPr lang="en-US" sz="2800" i="1" dirty="0">
                <a:latin typeface="Arial" charset="0"/>
              </a:rPr>
              <a:t>Data Mining: Practical Machine Learning Tools and Techniques</a:t>
            </a:r>
            <a:r>
              <a:rPr lang="en-US" sz="2800" dirty="0">
                <a:latin typeface="Arial" charset="0"/>
              </a:rPr>
              <a:t>, third edition, Elsevier: San Francisco</a:t>
            </a:r>
          </a:p>
        </p:txBody>
      </p:sp>
      <p:pic>
        <p:nvPicPr>
          <p:cNvPr id="122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7" y="2286000"/>
            <a:ext cx="323056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9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</a:t>
            </a:r>
            <a:r>
              <a:rPr lang="en-US" dirty="0"/>
              <a:t>G</a:t>
            </a:r>
            <a:r>
              <a:rPr lang="en-US" dirty="0" smtClean="0"/>
              <a:t>rid Load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GIVEN </a:t>
            </a:r>
            <a:r>
              <a:rPr lang="en-US" dirty="0" smtClean="0"/>
              <a:t>“features” such as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Outside temp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Time of day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410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3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Tuning Decision Trees (J48)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495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i="1">
                <a:latin typeface="Arial" charset="0"/>
              </a:rPr>
              <a:t>Click on More button for documentation and references to papers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binarySplits:</a:t>
            </a:r>
            <a:r>
              <a:rPr lang="en-US" sz="1800">
                <a:latin typeface="Arial" charset="0"/>
              </a:rPr>
              <a:t> do you allow multi-way distinctions?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confidenceFactor:</a:t>
            </a:r>
            <a:r>
              <a:rPr lang="en-US" sz="1800">
                <a:latin typeface="Arial" charset="0"/>
              </a:rPr>
              <a:t> smaller values lead to more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minNumObj:</a:t>
            </a:r>
            <a:r>
              <a:rPr lang="en-US" sz="1800">
                <a:latin typeface="Arial" charset="0"/>
              </a:rPr>
              <a:t> minimum number of instances per leaf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numFolds:</a:t>
            </a:r>
            <a:r>
              <a:rPr lang="en-US" sz="1800">
                <a:latin typeface="Arial" charset="0"/>
              </a:rPr>
              <a:t> Determines the amount of data for reduced error pruning – one fold used for pruning, the rest for growing the tree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reducedErrorPruning:</a:t>
            </a:r>
            <a:r>
              <a:rPr lang="en-US" sz="1800">
                <a:latin typeface="Arial" charset="0"/>
              </a:rPr>
              <a:t> whether to use reduced error pruning or not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subtreeRaising:</a:t>
            </a:r>
            <a:r>
              <a:rPr lang="en-US" sz="1800">
                <a:latin typeface="Arial" charset="0"/>
              </a:rPr>
              <a:t> whether to use subtree raising during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Unpruned:</a:t>
            </a:r>
            <a:r>
              <a:rPr lang="en-US" sz="1800">
                <a:latin typeface="Arial" charset="0"/>
              </a:rPr>
              <a:t> whether pruning takes place at all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useLaplace:</a:t>
            </a:r>
            <a:r>
              <a:rPr lang="en-US" sz="1800">
                <a:latin typeface="Arial" charset="0"/>
              </a:rPr>
              <a:t> whether to use Laplace smoothing at leaf nodes</a:t>
            </a: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304800" y="1447800"/>
          <a:ext cx="39544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99" name="Bitmap Image" r:id="rId4" imgW="3360711" imgH="4145639" progId="Paint.Picture">
                  <p:embed/>
                </p:oleObj>
              </mc:Choice>
              <mc:Fallback>
                <p:oleObj name="Bitmap Image" r:id="rId4" imgW="3360711" imgH="414563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3954463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482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First Choice: Binary splits or not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495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i="1">
                <a:latin typeface="Arial" charset="0"/>
              </a:rPr>
              <a:t>Click on More button for documentation and references to papers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binarySplits:</a:t>
            </a:r>
            <a:r>
              <a:rPr lang="en-US" sz="1800">
                <a:latin typeface="Arial" charset="0"/>
              </a:rPr>
              <a:t> do you allow multi-way distinctions?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confidenceFactor:</a:t>
            </a:r>
            <a:r>
              <a:rPr lang="en-US" sz="1800">
                <a:latin typeface="Arial" charset="0"/>
              </a:rPr>
              <a:t> smaller values lead to more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minNumObj:</a:t>
            </a:r>
            <a:r>
              <a:rPr lang="en-US" sz="1800">
                <a:latin typeface="Arial" charset="0"/>
              </a:rPr>
              <a:t> minimum number of instances per leaf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numFolds:</a:t>
            </a:r>
            <a:r>
              <a:rPr lang="en-US" sz="1800">
                <a:latin typeface="Arial" charset="0"/>
              </a:rPr>
              <a:t> Determines the amount of data for reduced error pruning – one fold used for pruning, the rest for growing the tree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reducedErrorPruning:</a:t>
            </a:r>
            <a:r>
              <a:rPr lang="en-US" sz="1800">
                <a:latin typeface="Arial" charset="0"/>
              </a:rPr>
              <a:t> whether to use reduced error pruning or not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subtreeRaising:</a:t>
            </a:r>
            <a:r>
              <a:rPr lang="en-US" sz="1800">
                <a:latin typeface="Arial" charset="0"/>
              </a:rPr>
              <a:t> whether to use subtree raising during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Unpruned:</a:t>
            </a:r>
            <a:r>
              <a:rPr lang="en-US" sz="1800">
                <a:latin typeface="Arial" charset="0"/>
              </a:rPr>
              <a:t> whether pruning takes place at all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useLaplace:</a:t>
            </a:r>
            <a:r>
              <a:rPr lang="en-US" sz="1800">
                <a:latin typeface="Arial" charset="0"/>
              </a:rPr>
              <a:t> whether to use Laplace smoothing at leaf nodes</a:t>
            </a: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304800" y="1447800"/>
          <a:ext cx="39544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23" name="Bitmap Image" r:id="rId4" imgW="3360711" imgH="4145639" progId="Paint.Picture">
                  <p:embed/>
                </p:oleObj>
              </mc:Choice>
              <mc:Fallback>
                <p:oleObj name="Bitmap Image" r:id="rId4" imgW="3360711" imgH="414563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3954463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762000" y="2695575"/>
            <a:ext cx="838200" cy="2286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4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Second Choice: Pruning or not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495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i="1">
                <a:latin typeface="Arial" charset="0"/>
              </a:rPr>
              <a:t>Click on More button for documentation and references to papers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binarySplits:</a:t>
            </a:r>
            <a:r>
              <a:rPr lang="en-US" sz="1800">
                <a:latin typeface="Arial" charset="0"/>
              </a:rPr>
              <a:t> do you allow multi-way distinctions?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confidenceFactor:</a:t>
            </a:r>
            <a:r>
              <a:rPr lang="en-US" sz="1800">
                <a:latin typeface="Arial" charset="0"/>
              </a:rPr>
              <a:t> smaller values lead to more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minNumObj:</a:t>
            </a:r>
            <a:r>
              <a:rPr lang="en-US" sz="1800">
                <a:latin typeface="Arial" charset="0"/>
              </a:rPr>
              <a:t> minimum number of instances per leaf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numFolds:</a:t>
            </a:r>
            <a:r>
              <a:rPr lang="en-US" sz="1800">
                <a:latin typeface="Arial" charset="0"/>
              </a:rPr>
              <a:t> Determines the amount of data for reduced error pruning – one fold used for pruning, the rest for growing the tree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reducedErrorPruning:</a:t>
            </a:r>
            <a:r>
              <a:rPr lang="en-US" sz="1800">
                <a:latin typeface="Arial" charset="0"/>
              </a:rPr>
              <a:t> whether to use reduced error pruning or not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subtreeRaising:</a:t>
            </a:r>
            <a:r>
              <a:rPr lang="en-US" sz="1800">
                <a:latin typeface="Arial" charset="0"/>
              </a:rPr>
              <a:t> whether to use subtree raising during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Unpruned:</a:t>
            </a:r>
            <a:r>
              <a:rPr lang="en-US" sz="1800">
                <a:latin typeface="Arial" charset="0"/>
              </a:rPr>
              <a:t> whether pruning takes place at all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useLaplace:</a:t>
            </a:r>
            <a:r>
              <a:rPr lang="en-US" sz="1800">
                <a:latin typeface="Arial" charset="0"/>
              </a:rPr>
              <a:t> whether to use Laplace smoothing at leaf nodes</a:t>
            </a: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304800" y="1447800"/>
          <a:ext cx="39544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47" name="Bitmap Image" r:id="rId4" imgW="3360711" imgH="4145639" progId="Paint.Picture">
                  <p:embed/>
                </p:oleObj>
              </mc:Choice>
              <mc:Fallback>
                <p:oleObj name="Bitmap Image" r:id="rId4" imgW="3360711" imgH="414563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3954463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914400" y="5334000"/>
            <a:ext cx="685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0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3058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>
                <a:latin typeface="Arial" charset="0"/>
              </a:rPr>
              <a:t>Third Choice: If you want to prune, what kind of pruning will you do?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495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i="1">
                <a:latin typeface="Arial" charset="0"/>
              </a:rPr>
              <a:t>Click on More button for documentation and references to papers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binarySplits:</a:t>
            </a:r>
            <a:r>
              <a:rPr lang="en-US" sz="1800">
                <a:latin typeface="Arial" charset="0"/>
              </a:rPr>
              <a:t> do you allow multi-way distinctions?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confidenceFactor:</a:t>
            </a:r>
            <a:r>
              <a:rPr lang="en-US" sz="1800">
                <a:latin typeface="Arial" charset="0"/>
              </a:rPr>
              <a:t> smaller values lead to more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minNumObj:</a:t>
            </a:r>
            <a:r>
              <a:rPr lang="en-US" sz="1800">
                <a:latin typeface="Arial" charset="0"/>
              </a:rPr>
              <a:t> minimum number of instances per leaf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numFolds:</a:t>
            </a:r>
            <a:r>
              <a:rPr lang="en-US" sz="1800">
                <a:latin typeface="Arial" charset="0"/>
              </a:rPr>
              <a:t> Determines the amount of data for reduced error pruning – one fold used for pruning, the rest for growing the tree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reducedErrorPruning:</a:t>
            </a:r>
            <a:r>
              <a:rPr lang="en-US" sz="1800">
                <a:latin typeface="Arial" charset="0"/>
              </a:rPr>
              <a:t> whether to use reduced error pruning or not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subtreeRaising:</a:t>
            </a:r>
            <a:r>
              <a:rPr lang="en-US" sz="1800">
                <a:latin typeface="Arial" charset="0"/>
              </a:rPr>
              <a:t> whether to use subtree raising during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Unpruned:</a:t>
            </a:r>
            <a:r>
              <a:rPr lang="en-US" sz="1800">
                <a:latin typeface="Arial" charset="0"/>
              </a:rPr>
              <a:t> whether pruning takes place at all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useLaplace:</a:t>
            </a:r>
            <a:r>
              <a:rPr lang="en-US" sz="1800">
                <a:latin typeface="Arial" charset="0"/>
              </a:rPr>
              <a:t> whether to use Laplace smoothing at leaf nodes</a:t>
            </a: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304800" y="1447800"/>
          <a:ext cx="39544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71" name="Bitmap Image" r:id="rId4" imgW="3360711" imgH="4145639" progId="Paint.Picture">
                  <p:embed/>
                </p:oleObj>
              </mc:Choice>
              <mc:Fallback>
                <p:oleObj name="Bitmap Image" r:id="rId4" imgW="3360711" imgH="414563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3954463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609600" y="5029200"/>
            <a:ext cx="9906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2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Fifth Choice: How to decide where to prune?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495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i="1">
                <a:latin typeface="Arial" charset="0"/>
              </a:rPr>
              <a:t>Click on More button for documentation and references to papers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binarySplits:</a:t>
            </a:r>
            <a:r>
              <a:rPr lang="en-US" sz="1800">
                <a:latin typeface="Arial" charset="0"/>
              </a:rPr>
              <a:t> do you allow multi-way distinctions?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confidenceFactor:</a:t>
            </a:r>
            <a:r>
              <a:rPr lang="en-US" sz="1800">
                <a:latin typeface="Arial" charset="0"/>
              </a:rPr>
              <a:t> smaller values lead to more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minNumObj:</a:t>
            </a:r>
            <a:r>
              <a:rPr lang="en-US" sz="1800">
                <a:latin typeface="Arial" charset="0"/>
              </a:rPr>
              <a:t> minimum number of instances per leaf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numFolds:</a:t>
            </a:r>
            <a:r>
              <a:rPr lang="en-US" sz="1800">
                <a:latin typeface="Arial" charset="0"/>
              </a:rPr>
              <a:t> Determines the amount of data for reduced error pruning – one fold used for pruning, the rest for growing the tree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reducedErrorPruning:</a:t>
            </a:r>
            <a:r>
              <a:rPr lang="en-US" sz="1800">
                <a:latin typeface="Arial" charset="0"/>
              </a:rPr>
              <a:t> whether to use reduced error pruning or not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subtreeRaising:</a:t>
            </a:r>
            <a:r>
              <a:rPr lang="en-US" sz="1800">
                <a:latin typeface="Arial" charset="0"/>
              </a:rPr>
              <a:t> whether to use subtree raising during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Unpruned:</a:t>
            </a:r>
            <a:r>
              <a:rPr lang="en-US" sz="1800">
                <a:latin typeface="Arial" charset="0"/>
              </a:rPr>
              <a:t> whether pruning takes place at all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useLaplace:</a:t>
            </a:r>
            <a:r>
              <a:rPr lang="en-US" sz="1800">
                <a:latin typeface="Arial" charset="0"/>
              </a:rPr>
              <a:t> whether to use Laplace smoothing at leaf nodes</a:t>
            </a: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304800" y="1447800"/>
          <a:ext cx="39544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095" name="Bitmap Image" r:id="rId4" imgW="3360711" imgH="4145639" progId="Paint.Picture">
                  <p:embed/>
                </p:oleObj>
              </mc:Choice>
              <mc:Fallback>
                <p:oleObj name="Bitmap Image" r:id="rId4" imgW="3360711" imgH="414563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3954463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Oval 5"/>
          <p:cNvSpPr>
            <a:spLocks noChangeArrowheads="1"/>
          </p:cNvSpPr>
          <p:nvPr/>
        </p:nvSpPr>
        <p:spPr bwMode="auto">
          <a:xfrm>
            <a:off x="304800" y="4114800"/>
            <a:ext cx="13716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457200" y="2971800"/>
            <a:ext cx="12192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838200" y="3810000"/>
            <a:ext cx="8382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Sixth Choice: Smoothing or not?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495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i="1">
                <a:latin typeface="Arial" charset="0"/>
              </a:rPr>
              <a:t>Click on More button for documentation and references to papers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binarySplits:</a:t>
            </a:r>
            <a:r>
              <a:rPr lang="en-US" sz="1800">
                <a:latin typeface="Arial" charset="0"/>
              </a:rPr>
              <a:t> do you allow multi-way distinctions?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confidenceFactor:</a:t>
            </a:r>
            <a:r>
              <a:rPr lang="en-US" sz="1800">
                <a:latin typeface="Arial" charset="0"/>
              </a:rPr>
              <a:t> smaller values lead to more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minNumObj:</a:t>
            </a:r>
            <a:r>
              <a:rPr lang="en-US" sz="1800">
                <a:latin typeface="Arial" charset="0"/>
              </a:rPr>
              <a:t> minimum number of instances per leaf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numFolds:</a:t>
            </a:r>
            <a:r>
              <a:rPr lang="en-US" sz="1800">
                <a:latin typeface="Arial" charset="0"/>
              </a:rPr>
              <a:t> Determines the amount of data for reduced error pruning – one fold used for pruning, the rest for growing the tree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reducedErrorPruning:</a:t>
            </a:r>
            <a:r>
              <a:rPr lang="en-US" sz="1800">
                <a:latin typeface="Arial" charset="0"/>
              </a:rPr>
              <a:t> whether to use reduced error pruning or not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subtreeRaising:</a:t>
            </a:r>
            <a:r>
              <a:rPr lang="en-US" sz="1800">
                <a:latin typeface="Arial" charset="0"/>
              </a:rPr>
              <a:t> whether to use subtree raising during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Unpruned:</a:t>
            </a:r>
            <a:r>
              <a:rPr lang="en-US" sz="1800">
                <a:latin typeface="Arial" charset="0"/>
              </a:rPr>
              <a:t> whether pruning takes place at all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useLaplace:</a:t>
            </a:r>
            <a:r>
              <a:rPr lang="en-US" sz="1800">
                <a:latin typeface="Arial" charset="0"/>
              </a:rPr>
              <a:t> whether to use Laplace smoothing at leaf nodes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304800" y="1447800"/>
          <a:ext cx="39544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19" name="Bitmap Image" r:id="rId4" imgW="3360711" imgH="4145639" progId="Paint.Picture">
                  <p:embed/>
                </p:oleObj>
              </mc:Choice>
              <mc:Fallback>
                <p:oleObj name="Bitmap Image" r:id="rId4" imgW="3360711" imgH="414563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3954463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7" name="Oval 5"/>
          <p:cNvSpPr>
            <a:spLocks noChangeArrowheads="1"/>
          </p:cNvSpPr>
          <p:nvPr/>
        </p:nvSpPr>
        <p:spPr bwMode="auto">
          <a:xfrm>
            <a:off x="838200" y="5638800"/>
            <a:ext cx="7620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Seventh Choice: Stopping Criterion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495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i="1">
                <a:latin typeface="Arial" charset="0"/>
              </a:rPr>
              <a:t>Click on More button for documentation and references to papers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binarySplits:</a:t>
            </a:r>
            <a:r>
              <a:rPr lang="en-US" sz="1800">
                <a:latin typeface="Arial" charset="0"/>
              </a:rPr>
              <a:t> do you allow multi-way distinctions?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confidenceFactor:</a:t>
            </a:r>
            <a:r>
              <a:rPr lang="en-US" sz="1800">
                <a:latin typeface="Arial" charset="0"/>
              </a:rPr>
              <a:t> smaller values lead to more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minNumObj:</a:t>
            </a:r>
            <a:r>
              <a:rPr lang="en-US" sz="1800">
                <a:latin typeface="Arial" charset="0"/>
              </a:rPr>
              <a:t> minimum number of instances per leaf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numFolds:</a:t>
            </a:r>
            <a:r>
              <a:rPr lang="en-US" sz="1800">
                <a:latin typeface="Arial" charset="0"/>
              </a:rPr>
              <a:t> Determines the amount of data for reduced error pruning – one fold used for pruning, the rest for growing the tree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reducedErrorPruning:</a:t>
            </a:r>
            <a:r>
              <a:rPr lang="en-US" sz="1800">
                <a:latin typeface="Arial" charset="0"/>
              </a:rPr>
              <a:t> whether to use reduced error pruning or not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subtreeRaising:</a:t>
            </a:r>
            <a:r>
              <a:rPr lang="en-US" sz="1800">
                <a:latin typeface="Arial" charset="0"/>
              </a:rPr>
              <a:t> whether to use subtree raising during pruning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Unpruned:</a:t>
            </a:r>
            <a:r>
              <a:rPr lang="en-US" sz="1800">
                <a:latin typeface="Arial" charset="0"/>
              </a:rPr>
              <a:t> whether pruning takes place at all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>
                <a:latin typeface="Arial" charset="0"/>
              </a:rPr>
              <a:t>useLaplace:</a:t>
            </a:r>
            <a:r>
              <a:rPr lang="en-US" sz="1800">
                <a:latin typeface="Arial" charset="0"/>
              </a:rPr>
              <a:t> whether to use Laplace smoothing at leaf nodes</a:t>
            </a:r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304800" y="1447800"/>
          <a:ext cx="3954463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43" name="Bitmap Image" r:id="rId3" imgW="3360711" imgH="4145639" progId="Paint.Picture">
                  <p:embed/>
                </p:oleObj>
              </mc:Choice>
              <mc:Fallback>
                <p:oleObj name="Bitmap Image" r:id="rId3" imgW="3360711" imgH="414563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3954463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61" name="Group 5"/>
          <p:cNvGrpSpPr>
            <a:grpSpLocks/>
          </p:cNvGrpSpPr>
          <p:nvPr/>
        </p:nvGrpSpPr>
        <p:grpSpPr bwMode="auto">
          <a:xfrm>
            <a:off x="3219450" y="2438400"/>
            <a:ext cx="2724150" cy="762000"/>
            <a:chOff x="384" y="169"/>
            <a:chExt cx="1716" cy="480"/>
          </a:xfrm>
        </p:grpSpPr>
        <p:sp>
          <p:nvSpPr>
            <p:cNvPr id="45064" name="Rectangle 6"/>
            <p:cNvSpPr>
              <a:spLocks noChangeArrowheads="1"/>
            </p:cNvSpPr>
            <p:nvPr/>
          </p:nvSpPr>
          <p:spPr bwMode="auto">
            <a:xfrm>
              <a:off x="384" y="169"/>
              <a:ext cx="1680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5" name="Text Box 7"/>
            <p:cNvSpPr txBox="1">
              <a:spLocks noChangeArrowheads="1"/>
            </p:cNvSpPr>
            <p:nvPr/>
          </p:nvSpPr>
          <p:spPr bwMode="auto">
            <a:xfrm>
              <a:off x="384" y="192"/>
              <a:ext cx="171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This should be increased</a:t>
              </a:r>
            </a:p>
            <a:p>
              <a:r>
                <a:rPr lang="en-US"/>
                <a:t>for noisy data sets!</a:t>
              </a:r>
            </a:p>
          </p:txBody>
        </p:sp>
      </p:grpSp>
      <p:sp>
        <p:nvSpPr>
          <p:cNvPr id="45062" name="Line 8"/>
          <p:cNvSpPr>
            <a:spLocks noChangeShapeType="1"/>
          </p:cNvSpPr>
          <p:nvPr/>
        </p:nvSpPr>
        <p:spPr bwMode="auto">
          <a:xfrm flipH="1">
            <a:off x="1828800" y="28194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3" name="Oval 9"/>
          <p:cNvSpPr>
            <a:spLocks noChangeArrowheads="1"/>
          </p:cNvSpPr>
          <p:nvPr/>
        </p:nvSpPr>
        <p:spPr bwMode="auto">
          <a:xfrm>
            <a:off x="685800" y="3505200"/>
            <a:ext cx="12954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5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</a:t>
            </a:r>
            <a:r>
              <a:rPr lang="en-US" dirty="0"/>
              <a:t>G</a:t>
            </a:r>
            <a:r>
              <a:rPr lang="en-US" dirty="0" smtClean="0"/>
              <a:t>rid Load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GIVEN </a:t>
            </a:r>
            <a:r>
              <a:rPr lang="en-US" dirty="0" smtClean="0"/>
              <a:t>“features” such as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Outside temp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Time of day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 </a:t>
            </a:r>
          </a:p>
          <a:p>
            <a:pPr marL="0" indent="0">
              <a:buNone/>
            </a:pPr>
            <a:r>
              <a:rPr lang="en-US" i="1" dirty="0" smtClean="0"/>
              <a:t>PREDICT</a:t>
            </a:r>
            <a:r>
              <a:rPr lang="en-US" dirty="0" smtClean="0"/>
              <a:t> expected load (continuous)</a:t>
            </a:r>
          </a:p>
        </p:txBody>
      </p:sp>
    </p:spTree>
    <p:extLst>
      <p:ext uri="{BB962C8B-B14F-4D97-AF65-F5344CB8AC3E}">
        <p14:creationId xmlns:p14="http://schemas.microsoft.com/office/powerpoint/2010/main" val="261330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</a:t>
            </a:r>
            <a:r>
              <a:rPr lang="en-US" dirty="0"/>
              <a:t>G</a:t>
            </a:r>
            <a:r>
              <a:rPr lang="en-US" dirty="0" smtClean="0"/>
              <a:t>rid Load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GIVEN </a:t>
            </a:r>
            <a:r>
              <a:rPr lang="en-US" dirty="0" smtClean="0"/>
              <a:t>“features” such as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Outside temp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Time of day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PREDICT</a:t>
            </a:r>
            <a:r>
              <a:rPr lang="en-US" dirty="0" smtClean="0"/>
              <a:t> expected load (continuous)</a:t>
            </a:r>
          </a:p>
          <a:p>
            <a:pPr marL="0" indent="0">
              <a:buNone/>
            </a:pPr>
            <a:r>
              <a:rPr lang="en-US" dirty="0"/>
              <a:t>Typical approach: “Linear Regression”</a:t>
            </a:r>
          </a:p>
          <a:p>
            <a:pPr marL="0" indent="0">
              <a:buNone/>
            </a:pP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781800" y="3581400"/>
            <a:ext cx="762000" cy="8265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543800" y="2286000"/>
            <a:ext cx="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543800" y="3581400"/>
            <a:ext cx="121920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4179332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60512" y="4267200"/>
            <a:ext cx="68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26622" y="1905000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1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Some demos from your Byte 4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7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310162"/>
            <a:ext cx="9036535" cy="99010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Regression: Machine Learning Perspective</a:t>
            </a:r>
            <a:endParaRPr lang="en-US" dirty="0">
              <a:latin typeface="Arial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Take a </a:t>
            </a:r>
            <a:r>
              <a:rPr lang="en-US" dirty="0">
                <a:latin typeface="Arial" charset="0"/>
              </a:rPr>
              <a:t>set of observed features 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         F </a:t>
            </a:r>
            <a:r>
              <a:rPr lang="en-US" dirty="0">
                <a:latin typeface="Arial" charset="0"/>
              </a:rPr>
              <a:t>= &lt;f1, f2, f3,…&gt;  </a:t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         (</a:t>
            </a:r>
            <a:r>
              <a:rPr lang="en-US" dirty="0">
                <a:latin typeface="Arial" charset="0"/>
              </a:rPr>
              <a:t>a </a:t>
            </a:r>
            <a:r>
              <a:rPr lang="en-US" i="1" dirty="0">
                <a:latin typeface="Arial" charset="0"/>
              </a:rPr>
              <a:t>feature vector</a:t>
            </a:r>
            <a:r>
              <a:rPr lang="en-US" dirty="0">
                <a:latin typeface="Arial" charset="0"/>
              </a:rPr>
              <a:t>) </a:t>
            </a:r>
            <a:endParaRPr lang="en-US" dirty="0" smtClean="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Use this </a:t>
            </a:r>
            <a:r>
              <a:rPr lang="en-US" dirty="0">
                <a:latin typeface="Arial" charset="0"/>
              </a:rPr>
              <a:t>to </a:t>
            </a:r>
            <a:r>
              <a:rPr lang="en-US" dirty="0" smtClean="0">
                <a:latin typeface="Arial" charset="0"/>
              </a:rPr>
              <a:t>estimate a resulting value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         (a </a:t>
            </a:r>
            <a:r>
              <a:rPr lang="en-US" i="1" dirty="0" smtClean="0">
                <a:latin typeface="Arial" charset="0"/>
              </a:rPr>
              <a:t>prediction</a:t>
            </a:r>
            <a:r>
              <a:rPr lang="en-US" dirty="0" smtClean="0">
                <a:latin typeface="Arial" charset="0"/>
              </a:rPr>
              <a:t>)</a:t>
            </a:r>
          </a:p>
          <a:p>
            <a:pPr marL="0" indent="0" eaLnBrk="1" hangingPunct="1">
              <a:buFont typeface="Wingdings" charset="0"/>
              <a:buNone/>
            </a:pPr>
            <a:endParaRPr lang="en-US" sz="1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82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Features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 smtClean="0">
                <a:latin typeface="Arial" charset="0"/>
              </a:rPr>
              <a:t>Features </a:t>
            </a:r>
            <a:r>
              <a:rPr lang="en-US" sz="2800" dirty="0">
                <a:latin typeface="Arial" charset="0"/>
              </a:rPr>
              <a:t>may be in several forms, for example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Arial" charset="0"/>
              </a:rPr>
              <a:t>Numbers (in a range or unbounded)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Arial" charset="0"/>
              </a:rPr>
              <a:t>Discrete values from a small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Arial" charset="0"/>
              </a:rPr>
              <a:t>Discrete values from a large set (e.g., strings)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59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Features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 smtClean="0">
                <a:latin typeface="Arial" charset="0"/>
              </a:rPr>
              <a:t>Features </a:t>
            </a:r>
            <a:r>
              <a:rPr lang="en-US" sz="2800" dirty="0">
                <a:latin typeface="Arial" charset="0"/>
              </a:rPr>
              <a:t>may be in several forms, for example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Arial" charset="0"/>
              </a:rPr>
              <a:t>Numbers (in a range or unbounded)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Arial" charset="0"/>
              </a:rPr>
              <a:t>Discrete values from a small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Arial" charset="0"/>
              </a:rPr>
              <a:t>Discrete values from a large set (e.g., strings)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Arial" charset="0"/>
            </a:endParaRPr>
          </a:p>
          <a:p>
            <a:pPr marL="0" indent="0"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 smtClean="0">
                <a:latin typeface="Arial" charset="0"/>
              </a:rPr>
              <a:t>Can refine/combine</a:t>
            </a:r>
            <a:endParaRPr lang="en-US" sz="2800" dirty="0">
              <a:latin typeface="Arial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Arial" charset="0"/>
              </a:rPr>
              <a:t>Discretize </a:t>
            </a:r>
            <a:r>
              <a:rPr lang="en-US" sz="2400" dirty="0">
                <a:latin typeface="Arial" charset="0"/>
              </a:rPr>
              <a:t>(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bucket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sz="2400" dirty="0">
                <a:latin typeface="Arial" charset="0"/>
              </a:rPr>
              <a:t>)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Arial" charset="0"/>
              </a:rPr>
              <a:t>Threshold</a:t>
            </a:r>
            <a:endParaRPr lang="en-US" sz="2400" dirty="0">
              <a:latin typeface="Arial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>
                <a:latin typeface="Arial" charset="0"/>
              </a:rPr>
              <a:t>Calculate over </a:t>
            </a:r>
            <a:r>
              <a:rPr lang="en-US" sz="2400" dirty="0">
                <a:latin typeface="Arial" charset="0"/>
              </a:rPr>
              <a:t>windows of </a:t>
            </a:r>
            <a:r>
              <a:rPr lang="en-US" sz="2400" dirty="0" smtClean="0">
                <a:latin typeface="Arial" charset="0"/>
              </a:rPr>
              <a:t>time: </a:t>
            </a:r>
            <a:br>
              <a:rPr lang="en-US" sz="2400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Average</a:t>
            </a:r>
            <a:r>
              <a:rPr lang="en-US" sz="2000" dirty="0">
                <a:latin typeface="Arial" charset="0"/>
              </a:rPr>
              <a:t>/min/max in the last 15 seconds</a:t>
            </a:r>
          </a:p>
        </p:txBody>
      </p:sp>
    </p:spTree>
    <p:extLst>
      <p:ext uri="{BB962C8B-B14F-4D97-AF65-F5344CB8AC3E}">
        <p14:creationId xmlns:p14="http://schemas.microsoft.com/office/powerpoint/2010/main" val="25598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Sewer </a:t>
            </a:r>
            <a:r>
              <a:rPr lang="en-US" dirty="0" smtClean="0"/>
              <a:t>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GIVEN </a:t>
            </a:r>
            <a:r>
              <a:rPr lang="en-US" dirty="0" smtClean="0"/>
              <a:t>“features” such as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Steeler’s Game Ad?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Weather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017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Sewer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GIVEN </a:t>
            </a:r>
            <a:r>
              <a:rPr lang="en-US" dirty="0" smtClean="0"/>
              <a:t>“features” such as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Steeler’s Game Ad?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Weather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 </a:t>
            </a:r>
          </a:p>
          <a:p>
            <a:pPr marL="0" indent="0">
              <a:buNone/>
            </a:pPr>
            <a:r>
              <a:rPr lang="en-US" i="1" dirty="0" smtClean="0"/>
              <a:t>PREDICT</a:t>
            </a:r>
            <a:r>
              <a:rPr lang="en-US" dirty="0" smtClean="0"/>
              <a:t> overflow (yes or no)</a:t>
            </a:r>
          </a:p>
        </p:txBody>
      </p:sp>
    </p:spTree>
    <p:extLst>
      <p:ext uri="{BB962C8B-B14F-4D97-AF65-F5344CB8AC3E}">
        <p14:creationId xmlns:p14="http://schemas.microsoft.com/office/powerpoint/2010/main" val="3233831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Sewer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GIVEN </a:t>
            </a:r>
            <a:r>
              <a:rPr lang="en-US" dirty="0" smtClean="0"/>
              <a:t>“features” such as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Steeler’s Game Ad?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Weather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 </a:t>
            </a:r>
          </a:p>
          <a:p>
            <a:pPr marL="0" indent="0">
              <a:buNone/>
            </a:pPr>
            <a:r>
              <a:rPr lang="en-US" i="1" dirty="0" smtClean="0"/>
              <a:t>PREDICT</a:t>
            </a:r>
            <a:r>
              <a:rPr lang="en-US" dirty="0" smtClean="0"/>
              <a:t> overflow (yes or no)</a:t>
            </a:r>
          </a:p>
        </p:txBody>
      </p:sp>
      <p:sp>
        <p:nvSpPr>
          <p:cNvPr id="4" name="Rectangle 3"/>
          <p:cNvSpPr/>
          <p:nvPr/>
        </p:nvSpPr>
        <p:spPr>
          <a:xfrm>
            <a:off x="4042843" y="3996266"/>
            <a:ext cx="1143000" cy="533400"/>
          </a:xfrm>
          <a:prstGeom prst="rect">
            <a:avLst/>
          </a:prstGeom>
          <a:solidFill>
            <a:schemeClr val="accent3">
              <a:alpha val="5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0" y="3505200"/>
            <a:ext cx="1239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Class “A”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790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Sewer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GIVEN </a:t>
            </a:r>
            <a:r>
              <a:rPr lang="en-US" dirty="0" smtClean="0"/>
              <a:t>“features” such as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Steeler’s Game Ad?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Weather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 </a:t>
            </a:r>
          </a:p>
          <a:p>
            <a:pPr marL="0" indent="0">
              <a:buNone/>
            </a:pPr>
            <a:r>
              <a:rPr lang="en-US" i="1" dirty="0" smtClean="0"/>
              <a:t>PREDICT</a:t>
            </a:r>
            <a:r>
              <a:rPr lang="en-US" dirty="0" smtClean="0"/>
              <a:t> overflow (yes or no)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50373" y="3975099"/>
            <a:ext cx="1143000" cy="533400"/>
          </a:xfrm>
          <a:prstGeom prst="rect">
            <a:avLst/>
          </a:prstGeom>
          <a:solidFill>
            <a:schemeClr val="accent3">
              <a:alpha val="5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0" y="3505200"/>
            <a:ext cx="1239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Class “B”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45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Sewer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GIVEN </a:t>
            </a:r>
            <a:r>
              <a:rPr lang="en-US" dirty="0" smtClean="0"/>
              <a:t>“features” such as 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Steeler’s Game Ad?</a:t>
            </a:r>
            <a:endParaRPr lang="en-US" i="1" dirty="0" smtClean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smtClean="0"/>
              <a:t>Weather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 </a:t>
            </a:r>
          </a:p>
          <a:p>
            <a:pPr marL="0" indent="0">
              <a:buNone/>
            </a:pPr>
            <a:r>
              <a:rPr lang="en-US" i="1" dirty="0" smtClean="0"/>
              <a:t>PREDICT</a:t>
            </a:r>
            <a:r>
              <a:rPr lang="en-US" dirty="0" smtClean="0"/>
              <a:t> overflow (yes or no)</a:t>
            </a:r>
          </a:p>
          <a:p>
            <a:pPr marL="0" indent="0">
              <a:buNone/>
            </a:pPr>
            <a:r>
              <a:rPr lang="en-US" dirty="0"/>
              <a:t>Typical approach: “Classification”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123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Take a </a:t>
            </a:r>
            <a:r>
              <a:rPr lang="en-US" dirty="0">
                <a:latin typeface="Arial" charset="0"/>
              </a:rPr>
              <a:t>set of observed features 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         F </a:t>
            </a:r>
            <a:r>
              <a:rPr lang="en-US" dirty="0">
                <a:latin typeface="Arial" charset="0"/>
              </a:rPr>
              <a:t>= &lt;f1, f2, f3,…&gt;  </a:t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         (</a:t>
            </a:r>
            <a:r>
              <a:rPr lang="en-US" dirty="0">
                <a:latin typeface="Arial" charset="0"/>
              </a:rPr>
              <a:t>a </a:t>
            </a:r>
            <a:r>
              <a:rPr lang="en-US" i="1" dirty="0">
                <a:latin typeface="Arial" charset="0"/>
              </a:rPr>
              <a:t>feature vector</a:t>
            </a:r>
            <a:r>
              <a:rPr lang="en-US" dirty="0">
                <a:latin typeface="Arial" charset="0"/>
              </a:rPr>
              <a:t>) </a:t>
            </a:r>
            <a:endParaRPr lang="en-US" dirty="0" smtClean="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Use this </a:t>
            </a:r>
            <a:r>
              <a:rPr lang="en-US" dirty="0">
                <a:latin typeface="Arial" charset="0"/>
              </a:rPr>
              <a:t>to </a:t>
            </a:r>
            <a:r>
              <a:rPr lang="en-US" dirty="0" smtClean="0">
                <a:latin typeface="Arial" charset="0"/>
              </a:rPr>
              <a:t>estimate which class </a:t>
            </a:r>
            <a:r>
              <a:rPr lang="en-US" dirty="0">
                <a:latin typeface="Arial" charset="0"/>
              </a:rPr>
              <a:t>it </a:t>
            </a:r>
            <a:r>
              <a:rPr lang="en-US" dirty="0" smtClean="0">
                <a:latin typeface="Arial" charset="0"/>
              </a:rPr>
              <a:t>belongs to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         (a </a:t>
            </a:r>
            <a:r>
              <a:rPr lang="en-US" i="1" dirty="0" smtClean="0">
                <a:latin typeface="Arial" charset="0"/>
              </a:rPr>
              <a:t>prediction</a:t>
            </a:r>
            <a:r>
              <a:rPr lang="en-US" dirty="0" smtClean="0">
                <a:latin typeface="Arial" charset="0"/>
              </a:rPr>
              <a:t>)</a:t>
            </a:r>
          </a:p>
          <a:p>
            <a:pPr marL="0" indent="0" eaLnBrk="1" hangingPunct="1">
              <a:buFont typeface="Wingdings" charset="0"/>
              <a:buNone/>
            </a:pPr>
            <a:endParaRPr lang="en-US" sz="1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1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999962"/>
              </p:ext>
            </p:extLst>
          </p:nvPr>
        </p:nvGraphicFramePr>
        <p:xfrm>
          <a:off x="228600" y="1295400"/>
          <a:ext cx="86868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52" name="Bitmap Image" r:id="rId4" imgW="4031329" imgH="2521905" progId="Paint.Picture">
                  <p:embed/>
                </p:oleObj>
              </mc:Choice>
              <mc:Fallback>
                <p:oleObj name="Bitmap Image" r:id="rId4" imgW="4031329" imgH="252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95400"/>
                        <a:ext cx="86868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197846"/>
            <a:ext cx="7961268" cy="990107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How does classification work?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8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>
                <a:latin typeface="Arial" charset="0"/>
              </a:rPr>
              <a:t>Naïve Approach: When all you have is a hammer…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276600" y="2971800"/>
            <a:ext cx="2286000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100" name="Picture 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17907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1" name="Group 5"/>
          <p:cNvGrpSpPr>
            <a:grpSpLocks/>
          </p:cNvGrpSpPr>
          <p:nvPr/>
        </p:nvGrpSpPr>
        <p:grpSpPr bwMode="auto">
          <a:xfrm>
            <a:off x="6388100" y="3808413"/>
            <a:ext cx="2057400" cy="763587"/>
            <a:chOff x="3824" y="2519"/>
            <a:chExt cx="1296" cy="481"/>
          </a:xfrm>
        </p:grpSpPr>
        <p:sp>
          <p:nvSpPr>
            <p:cNvPr id="4107" name="Text Box 6"/>
            <p:cNvSpPr txBox="1">
              <a:spLocks noChangeArrowheads="1"/>
            </p:cNvSpPr>
            <p:nvPr/>
          </p:nvSpPr>
          <p:spPr bwMode="auto">
            <a:xfrm>
              <a:off x="3926" y="2519"/>
              <a:ext cx="10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Target</a:t>
              </a:r>
            </a:p>
            <a:p>
              <a:pPr algn="ctr"/>
              <a:r>
                <a:rPr lang="en-US"/>
                <a:t>Representation</a:t>
              </a:r>
            </a:p>
          </p:txBody>
        </p:sp>
        <p:sp>
          <p:nvSpPr>
            <p:cNvPr id="4108" name="Oval 7"/>
            <p:cNvSpPr>
              <a:spLocks noChangeArrowheads="1"/>
            </p:cNvSpPr>
            <p:nvPr/>
          </p:nvSpPr>
          <p:spPr bwMode="auto">
            <a:xfrm>
              <a:off x="3824" y="2520"/>
              <a:ext cx="129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02" name="Group 8"/>
          <p:cNvGrpSpPr>
            <a:grpSpLocks/>
          </p:cNvGrpSpPr>
          <p:nvPr/>
        </p:nvGrpSpPr>
        <p:grpSpPr bwMode="auto">
          <a:xfrm>
            <a:off x="1219200" y="3733800"/>
            <a:ext cx="1219200" cy="838200"/>
            <a:chOff x="768" y="2352"/>
            <a:chExt cx="768" cy="528"/>
          </a:xfrm>
        </p:grpSpPr>
        <p:sp>
          <p:nvSpPr>
            <p:cNvPr id="4105" name="Text Box 9"/>
            <p:cNvSpPr txBox="1">
              <a:spLocks noChangeArrowheads="1"/>
            </p:cNvSpPr>
            <p:nvPr/>
          </p:nvSpPr>
          <p:spPr bwMode="auto">
            <a:xfrm>
              <a:off x="924" y="2352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en-US"/>
            </a:p>
            <a:p>
              <a:pPr algn="ctr"/>
              <a:r>
                <a:rPr lang="en-US"/>
                <a:t>Data</a:t>
              </a:r>
            </a:p>
          </p:txBody>
        </p:sp>
        <p:sp>
          <p:nvSpPr>
            <p:cNvPr id="4106" name="Oval 10"/>
            <p:cNvSpPr>
              <a:spLocks noChangeArrowheads="1"/>
            </p:cNvSpPr>
            <p:nvPr/>
          </p:nvSpPr>
          <p:spPr bwMode="auto">
            <a:xfrm>
              <a:off x="768" y="2448"/>
              <a:ext cx="76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3" name="Line 11"/>
          <p:cNvSpPr>
            <a:spLocks noChangeShapeType="1"/>
          </p:cNvSpPr>
          <p:nvPr/>
        </p:nvSpPr>
        <p:spPr bwMode="auto">
          <a:xfrm>
            <a:off x="24384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Line 12"/>
          <p:cNvSpPr>
            <a:spLocks noChangeShapeType="1"/>
          </p:cNvSpPr>
          <p:nvPr/>
        </p:nvSpPr>
        <p:spPr bwMode="auto">
          <a:xfrm>
            <a:off x="55626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0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Learned Classifiers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For </a:t>
            </a:r>
            <a:r>
              <a:rPr lang="en-US" dirty="0" smtClean="0">
                <a:latin typeface="Arial" charset="0"/>
              </a:rPr>
              <a:t>training, </a:t>
            </a:r>
            <a:r>
              <a:rPr lang="en-US" dirty="0">
                <a:latin typeface="Arial" charset="0"/>
              </a:rPr>
              <a:t>need both observed </a:t>
            </a:r>
            <a:r>
              <a:rPr lang="en-US" i="1" dirty="0">
                <a:latin typeface="Arial" charset="0"/>
              </a:rPr>
              <a:t>features</a:t>
            </a:r>
            <a:r>
              <a:rPr lang="en-US" dirty="0">
                <a:latin typeface="Arial" charset="0"/>
              </a:rPr>
              <a:t> and the corresponding true class </a:t>
            </a:r>
            <a:r>
              <a:rPr lang="en-US" i="1" dirty="0" smtClean="0">
                <a:latin typeface="Arial" charset="0"/>
              </a:rPr>
              <a:t>(label)</a:t>
            </a:r>
            <a:endParaRPr lang="en-US" dirty="0" smtClean="0">
              <a:latin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</a:rPr>
              <a:t>Need multiple examples </a:t>
            </a:r>
            <a:r>
              <a:rPr lang="en-US" i="1" dirty="0" smtClean="0">
                <a:latin typeface="Arial" charset="0"/>
              </a:rPr>
              <a:t>(instances</a:t>
            </a:r>
            <a:r>
              <a:rPr lang="en-US" dirty="0" smtClean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Some techniques function without labels [not covered today though]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707680"/>
              </p:ext>
            </p:extLst>
          </p:nvPr>
        </p:nvGraphicFramePr>
        <p:xfrm>
          <a:off x="228600" y="1295400"/>
          <a:ext cx="86868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76" name="Bitmap Image" r:id="rId4" imgW="4031329" imgH="2521905" progId="Paint.Picture">
                  <p:embed/>
                </p:oleObj>
              </mc:Choice>
              <mc:Fallback>
                <p:oleObj name="Bitmap Image" r:id="rId4" imgW="4031329" imgH="252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95400"/>
                        <a:ext cx="86868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155512"/>
            <a:ext cx="7660701" cy="990107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How does classification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8600" y="838200"/>
            <a:ext cx="7391400" cy="5867400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000000"/>
                </a:solidFill>
              </a:rPr>
              <a:t>Features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3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922686"/>
              </p:ext>
            </p:extLst>
          </p:nvPr>
        </p:nvGraphicFramePr>
        <p:xfrm>
          <a:off x="228600" y="1295400"/>
          <a:ext cx="86868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000" name="Bitmap Image" r:id="rId4" imgW="4031329" imgH="2521905" progId="Paint.Picture">
                  <p:embed/>
                </p:oleObj>
              </mc:Choice>
              <mc:Fallback>
                <p:oleObj name="Bitmap Image" r:id="rId4" imgW="4031329" imgH="252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95400"/>
                        <a:ext cx="86868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7543800" y="609600"/>
            <a:ext cx="1447800" cy="6096000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000000"/>
                </a:solidFill>
              </a:rPr>
              <a:t>Class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54132" y="-155512"/>
            <a:ext cx="766070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>
            <a:lvl1pPr algn="l" defTabSz="457200" rtl="0" eaLnBrk="1" latinLnBrk="0" hangingPunct="1">
              <a:lnSpc>
                <a:spcPts val="3400"/>
              </a:lnSpc>
              <a:spcBef>
                <a:spcPts val="0"/>
              </a:spcBef>
              <a:buNone/>
              <a:defRPr sz="32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000" smtClean="0">
                <a:latin typeface="Arial" charset="0"/>
              </a:rPr>
              <a:t>How does classification work?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94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941289"/>
              </p:ext>
            </p:extLst>
          </p:nvPr>
        </p:nvGraphicFramePr>
        <p:xfrm>
          <a:off x="228600" y="1295400"/>
          <a:ext cx="86868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4" name="Bitmap Image" r:id="rId4" imgW="4031329" imgH="2521905" progId="Paint.Picture">
                  <p:embed/>
                </p:oleObj>
              </mc:Choice>
              <mc:Fallback>
                <p:oleObj name="Bitmap Image" r:id="rId4" imgW="4031329" imgH="252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95400"/>
                        <a:ext cx="86868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838200" y="2935019"/>
            <a:ext cx="7467600" cy="1684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3200" dirty="0"/>
              <a:t>Two simple algorithms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3200" dirty="0"/>
              <a:t>0R – Predict the majority 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3200" dirty="0"/>
              <a:t>1R – Use the most predictive single feature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155512"/>
            <a:ext cx="7660701" cy="990107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How does classification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266650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228600" y="1295400"/>
          <a:ext cx="86868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48" name="Bitmap Image" r:id="rId4" imgW="4031329" imgH="2521905" progId="Paint.Picture">
                  <p:embed/>
                </p:oleObj>
              </mc:Choice>
              <mc:Fallback>
                <p:oleObj name="Bitmap Image" r:id="rId4" imgW="4031329" imgH="252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95400"/>
                        <a:ext cx="8686800" cy="543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38200" y="1295400"/>
            <a:ext cx="8058150" cy="5410200"/>
            <a:chOff x="528" y="816"/>
            <a:chExt cx="5076" cy="3408"/>
          </a:xfrm>
        </p:grpSpPr>
        <p:sp>
          <p:nvSpPr>
            <p:cNvPr id="14367" name="Rectangle 6"/>
            <p:cNvSpPr>
              <a:spLocks noChangeArrowheads="1"/>
            </p:cNvSpPr>
            <p:nvPr/>
          </p:nvSpPr>
          <p:spPr bwMode="auto">
            <a:xfrm>
              <a:off x="528" y="1440"/>
              <a:ext cx="4032" cy="1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Text Box 5"/>
            <p:cNvSpPr txBox="1">
              <a:spLocks noChangeArrowheads="1"/>
            </p:cNvSpPr>
            <p:nvPr/>
          </p:nvSpPr>
          <p:spPr bwMode="auto">
            <a:xfrm>
              <a:off x="576" y="1488"/>
              <a:ext cx="3996" cy="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3600" dirty="0">
                  <a:solidFill>
                    <a:srgbClr val="FFFFFF"/>
                  </a:solidFill>
                </a:rPr>
                <a:t>The simplest rule learner will</a:t>
              </a:r>
            </a:p>
            <a:p>
              <a:r>
                <a:rPr lang="en-US" sz="3600" dirty="0">
                  <a:solidFill>
                    <a:srgbClr val="FFFFFF"/>
                  </a:solidFill>
                </a:rPr>
                <a:t>learn to predict whatever is</a:t>
              </a:r>
            </a:p>
            <a:p>
              <a:r>
                <a:rPr lang="en-US" sz="3600" dirty="0">
                  <a:solidFill>
                    <a:srgbClr val="FFFFFF"/>
                  </a:solidFill>
                </a:rPr>
                <a:t>the most frequent result class.</a:t>
              </a:r>
            </a:p>
            <a:p>
              <a:r>
                <a:rPr lang="en-US" sz="3600" dirty="0">
                  <a:solidFill>
                    <a:srgbClr val="FFFFFF"/>
                  </a:solidFill>
                </a:rPr>
                <a:t>This is called the majority</a:t>
              </a:r>
            </a:p>
            <a:p>
              <a:r>
                <a:rPr lang="en-US" sz="3600" dirty="0">
                  <a:solidFill>
                    <a:srgbClr val="FFFFFF"/>
                  </a:solidFill>
                </a:rPr>
                <a:t>Class.</a:t>
              </a:r>
            </a:p>
          </p:txBody>
        </p: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4788" y="816"/>
              <a:ext cx="816" cy="3408"/>
            </a:xfrm>
            <a:prstGeom prst="rect">
              <a:avLst/>
            </a:prstGeom>
            <a:noFill/>
            <a:ln w="50800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81000" y="5334000"/>
            <a:ext cx="7096125" cy="688975"/>
            <a:chOff x="864" y="2592"/>
            <a:chExt cx="4470" cy="434"/>
          </a:xfrm>
        </p:grpSpPr>
        <p:sp>
          <p:nvSpPr>
            <p:cNvPr id="14365" name="Rectangle 10"/>
            <p:cNvSpPr>
              <a:spLocks noChangeArrowheads="1"/>
            </p:cNvSpPr>
            <p:nvPr/>
          </p:nvSpPr>
          <p:spPr bwMode="auto">
            <a:xfrm>
              <a:off x="864" y="2592"/>
              <a:ext cx="4464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Text Box 9"/>
            <p:cNvSpPr txBox="1">
              <a:spLocks noChangeArrowheads="1"/>
            </p:cNvSpPr>
            <p:nvPr/>
          </p:nvSpPr>
          <p:spPr bwMode="auto">
            <a:xfrm>
              <a:off x="902" y="2619"/>
              <a:ext cx="443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3600" dirty="0">
                  <a:solidFill>
                    <a:srgbClr val="FFFFFF"/>
                  </a:solidFill>
                </a:rPr>
                <a:t>What will the rule be in this case?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752600" y="6096000"/>
            <a:ext cx="4676775" cy="609600"/>
            <a:chOff x="422" y="3792"/>
            <a:chExt cx="2946" cy="384"/>
          </a:xfrm>
        </p:grpSpPr>
        <p:sp>
          <p:nvSpPr>
            <p:cNvPr id="14363" name="Rectangle 13"/>
            <p:cNvSpPr>
              <a:spLocks noChangeArrowheads="1"/>
            </p:cNvSpPr>
            <p:nvPr/>
          </p:nvSpPr>
          <p:spPr bwMode="auto">
            <a:xfrm>
              <a:off x="432" y="3792"/>
              <a:ext cx="2880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64" name="Text Box 12"/>
            <p:cNvSpPr txBox="1">
              <a:spLocks noChangeArrowheads="1"/>
            </p:cNvSpPr>
            <p:nvPr/>
          </p:nvSpPr>
          <p:spPr bwMode="auto">
            <a:xfrm>
              <a:off x="422" y="3802"/>
              <a:ext cx="29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3200">
                  <a:solidFill>
                    <a:srgbClr val="FFFFFF"/>
                  </a:solidFill>
                </a:rPr>
                <a:t>It will always predict yes.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7620000" y="1676400"/>
            <a:ext cx="1219200" cy="5029200"/>
            <a:chOff x="4800" y="1056"/>
            <a:chExt cx="768" cy="3168"/>
          </a:xfrm>
        </p:grpSpPr>
        <p:sp>
          <p:nvSpPr>
            <p:cNvPr id="14358" name="Rectangle 15"/>
            <p:cNvSpPr>
              <a:spLocks noChangeArrowheads="1"/>
            </p:cNvSpPr>
            <p:nvPr/>
          </p:nvSpPr>
          <p:spPr bwMode="auto">
            <a:xfrm>
              <a:off x="4800" y="1056"/>
              <a:ext cx="768" cy="192"/>
            </a:xfrm>
            <a:prstGeom prst="rect">
              <a:avLst/>
            </a:prstGeom>
            <a:solidFill>
              <a:srgbClr val="FF0000">
                <a:alpha val="1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9" name="Rectangle 16"/>
            <p:cNvSpPr>
              <a:spLocks noChangeArrowheads="1"/>
            </p:cNvSpPr>
            <p:nvPr/>
          </p:nvSpPr>
          <p:spPr bwMode="auto">
            <a:xfrm>
              <a:off x="4800" y="1296"/>
              <a:ext cx="768" cy="192"/>
            </a:xfrm>
            <a:prstGeom prst="rect">
              <a:avLst/>
            </a:prstGeom>
            <a:solidFill>
              <a:srgbClr val="FF0000">
                <a:alpha val="1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0" name="Rectangle 17"/>
            <p:cNvSpPr>
              <a:spLocks noChangeArrowheads="1"/>
            </p:cNvSpPr>
            <p:nvPr/>
          </p:nvSpPr>
          <p:spPr bwMode="auto">
            <a:xfrm>
              <a:off x="4800" y="2208"/>
              <a:ext cx="768" cy="192"/>
            </a:xfrm>
            <a:prstGeom prst="rect">
              <a:avLst/>
            </a:prstGeom>
            <a:solidFill>
              <a:srgbClr val="FF0000">
                <a:alpha val="1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1" name="Rectangle 18"/>
            <p:cNvSpPr>
              <a:spLocks noChangeArrowheads="1"/>
            </p:cNvSpPr>
            <p:nvPr/>
          </p:nvSpPr>
          <p:spPr bwMode="auto">
            <a:xfrm>
              <a:off x="4800" y="2640"/>
              <a:ext cx="768" cy="192"/>
            </a:xfrm>
            <a:prstGeom prst="rect">
              <a:avLst/>
            </a:prstGeom>
            <a:solidFill>
              <a:srgbClr val="FF0000">
                <a:alpha val="1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2" name="Rectangle 19"/>
            <p:cNvSpPr>
              <a:spLocks noChangeArrowheads="1"/>
            </p:cNvSpPr>
            <p:nvPr/>
          </p:nvSpPr>
          <p:spPr bwMode="auto">
            <a:xfrm>
              <a:off x="4800" y="4032"/>
              <a:ext cx="768" cy="192"/>
            </a:xfrm>
            <a:prstGeom prst="rect">
              <a:avLst/>
            </a:prstGeom>
            <a:solidFill>
              <a:srgbClr val="FF0000">
                <a:alpha val="1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304800" y="2286000"/>
            <a:ext cx="8540750" cy="2289175"/>
            <a:chOff x="192" y="1440"/>
            <a:chExt cx="5380" cy="1442"/>
          </a:xfrm>
        </p:grpSpPr>
        <p:sp>
          <p:nvSpPr>
            <p:cNvPr id="14356" name="Rectangle 23"/>
            <p:cNvSpPr>
              <a:spLocks noChangeArrowheads="1"/>
            </p:cNvSpPr>
            <p:nvPr/>
          </p:nvSpPr>
          <p:spPr bwMode="auto">
            <a:xfrm>
              <a:off x="192" y="1440"/>
              <a:ext cx="5376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7" name="Text Box 22"/>
            <p:cNvSpPr txBox="1">
              <a:spLocks noChangeArrowheads="1"/>
            </p:cNvSpPr>
            <p:nvPr/>
          </p:nvSpPr>
          <p:spPr bwMode="auto">
            <a:xfrm>
              <a:off x="192" y="1440"/>
              <a:ext cx="5380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3600" dirty="0">
                  <a:solidFill>
                    <a:schemeClr val="bg1"/>
                  </a:solidFill>
                </a:rPr>
                <a:t>A slightly more sophisticated rule learner </a:t>
              </a:r>
            </a:p>
            <a:p>
              <a:r>
                <a:rPr lang="en-US" sz="3600" dirty="0">
                  <a:solidFill>
                    <a:schemeClr val="bg1"/>
                  </a:solidFill>
                </a:rPr>
                <a:t>will find the feature that gives the most</a:t>
              </a:r>
            </a:p>
            <a:p>
              <a:r>
                <a:rPr lang="en-US" sz="3600" dirty="0">
                  <a:solidFill>
                    <a:schemeClr val="bg1"/>
                  </a:solidFill>
                </a:rPr>
                <a:t>information about the result class.  What</a:t>
              </a:r>
            </a:p>
            <a:p>
              <a:r>
                <a:rPr lang="en-US" sz="3600" dirty="0">
                  <a:solidFill>
                    <a:schemeClr val="bg1"/>
                  </a:solidFill>
                </a:rPr>
                <a:t>do you think that would be in this case?</a:t>
              </a: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2057400" y="2514600"/>
            <a:ext cx="4359275" cy="2319338"/>
            <a:chOff x="470" y="1275"/>
            <a:chExt cx="2746" cy="1461"/>
          </a:xfrm>
        </p:grpSpPr>
        <p:sp>
          <p:nvSpPr>
            <p:cNvPr id="14354" name="Rectangle 26"/>
            <p:cNvSpPr>
              <a:spLocks noChangeArrowheads="1"/>
            </p:cNvSpPr>
            <p:nvPr/>
          </p:nvSpPr>
          <p:spPr bwMode="auto">
            <a:xfrm>
              <a:off x="480" y="1296"/>
              <a:ext cx="2736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5" name="Text Box 25"/>
            <p:cNvSpPr txBox="1">
              <a:spLocks noChangeArrowheads="1"/>
            </p:cNvSpPr>
            <p:nvPr/>
          </p:nvSpPr>
          <p:spPr bwMode="auto">
            <a:xfrm>
              <a:off x="470" y="1275"/>
              <a:ext cx="2468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3600" dirty="0">
                  <a:solidFill>
                    <a:schemeClr val="bg1"/>
                  </a:solidFill>
                </a:rPr>
                <a:t>Outlook:</a:t>
              </a:r>
            </a:p>
            <a:p>
              <a:r>
                <a:rPr lang="en-US" sz="3600" dirty="0">
                  <a:solidFill>
                    <a:schemeClr val="bg1"/>
                  </a:solidFill>
                </a:rPr>
                <a:t>	Sunny -&gt; No</a:t>
              </a:r>
            </a:p>
            <a:p>
              <a:r>
                <a:rPr lang="en-US" sz="3600" dirty="0">
                  <a:solidFill>
                    <a:schemeClr val="bg1"/>
                  </a:solidFill>
                </a:rPr>
                <a:t>	Overcast -&gt; Yes</a:t>
              </a:r>
            </a:p>
            <a:p>
              <a:r>
                <a:rPr lang="en-US" sz="3600" dirty="0">
                  <a:solidFill>
                    <a:schemeClr val="bg1"/>
                  </a:solidFill>
                </a:rPr>
                <a:t>	Rainy-&gt; Yes</a:t>
              </a:r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7620000" y="3505200"/>
            <a:ext cx="1219200" cy="3200400"/>
            <a:chOff x="4800" y="2208"/>
            <a:chExt cx="768" cy="2016"/>
          </a:xfrm>
        </p:grpSpPr>
        <p:sp>
          <p:nvSpPr>
            <p:cNvPr id="14350" name="Rectangle 28"/>
            <p:cNvSpPr>
              <a:spLocks noChangeArrowheads="1"/>
            </p:cNvSpPr>
            <p:nvPr/>
          </p:nvSpPr>
          <p:spPr bwMode="auto">
            <a:xfrm>
              <a:off x="4800" y="4032"/>
              <a:ext cx="768" cy="19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Rectangle 29"/>
            <p:cNvSpPr>
              <a:spLocks noChangeArrowheads="1"/>
            </p:cNvSpPr>
            <p:nvPr/>
          </p:nvSpPr>
          <p:spPr bwMode="auto">
            <a:xfrm>
              <a:off x="4800" y="2208"/>
              <a:ext cx="768" cy="19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Rectangle 30"/>
            <p:cNvSpPr>
              <a:spLocks noChangeArrowheads="1"/>
            </p:cNvSpPr>
            <p:nvPr/>
          </p:nvSpPr>
          <p:spPr bwMode="auto">
            <a:xfrm>
              <a:off x="4800" y="3336"/>
              <a:ext cx="768" cy="19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3" name="Rectangle 31"/>
            <p:cNvSpPr>
              <a:spLocks noChangeArrowheads="1"/>
            </p:cNvSpPr>
            <p:nvPr/>
          </p:nvSpPr>
          <p:spPr bwMode="auto">
            <a:xfrm>
              <a:off x="4800" y="2880"/>
              <a:ext cx="768" cy="19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1828800" y="4800600"/>
            <a:ext cx="4876800" cy="1828800"/>
            <a:chOff x="1152" y="1776"/>
            <a:chExt cx="3072" cy="1152"/>
          </a:xfrm>
        </p:grpSpPr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1152" y="1776"/>
              <a:ext cx="3072" cy="1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Text Box 33"/>
            <p:cNvSpPr txBox="1">
              <a:spLocks noChangeArrowheads="1"/>
            </p:cNvSpPr>
            <p:nvPr/>
          </p:nvSpPr>
          <p:spPr bwMode="auto">
            <a:xfrm>
              <a:off x="1152" y="1776"/>
              <a:ext cx="2790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800" dirty="0">
                  <a:solidFill>
                    <a:srgbClr val="FFFFFF"/>
                  </a:solidFill>
                </a:rPr>
                <a:t>&lt;Feature Name&gt;:</a:t>
              </a:r>
            </a:p>
            <a:p>
              <a:r>
                <a:rPr lang="en-US" sz="2800" dirty="0">
                  <a:solidFill>
                    <a:srgbClr val="FFFFFF"/>
                  </a:solidFill>
                </a:rPr>
                <a:t>	&lt;value&gt; -&gt; &lt;prediction&gt;</a:t>
              </a:r>
            </a:p>
            <a:p>
              <a:r>
                <a:rPr lang="en-US" sz="2800" dirty="0">
                  <a:solidFill>
                    <a:srgbClr val="FFFFFF"/>
                  </a:solidFill>
                </a:rPr>
                <a:t>	&lt;value&gt; -&gt; &lt;prediction&gt;</a:t>
              </a:r>
            </a:p>
            <a:p>
              <a:r>
                <a:rPr lang="en-US" sz="2800" dirty="0">
                  <a:solidFill>
                    <a:srgbClr val="FFFFFF"/>
                  </a:solidFill>
                </a:rPr>
                <a:t>	…</a:t>
              </a:r>
            </a:p>
          </p:txBody>
        </p:sp>
      </p:grp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954132" y="-155512"/>
            <a:ext cx="766070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>
            <a:lvl1pPr algn="l" defTabSz="457200" rtl="0" eaLnBrk="1" latinLnBrk="0" hangingPunct="1">
              <a:lnSpc>
                <a:spcPts val="3400"/>
              </a:lnSpc>
              <a:spcBef>
                <a:spcPts val="0"/>
              </a:spcBef>
              <a:buNone/>
              <a:defRPr sz="32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000" smtClean="0">
                <a:latin typeface="Arial" charset="0"/>
              </a:rPr>
              <a:t>How does classification work?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9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What will </a:t>
            </a:r>
            <a:r>
              <a:rPr lang="en-US" dirty="0" smtClean="0">
                <a:latin typeface="Arial" charset="0"/>
              </a:rPr>
              <a:t>the prediction be?</a:t>
            </a:r>
            <a:endParaRPr lang="en-US" dirty="0">
              <a:latin typeface="Arial" charset="0"/>
            </a:endParaRPr>
          </a:p>
        </p:txBody>
      </p:sp>
      <p:grpSp>
        <p:nvGrpSpPr>
          <p:cNvPr id="16387" name="Group 5"/>
          <p:cNvGrpSpPr>
            <a:grpSpLocks/>
          </p:cNvGrpSpPr>
          <p:nvPr/>
        </p:nvGrpSpPr>
        <p:grpSpPr bwMode="auto">
          <a:xfrm>
            <a:off x="2133600" y="1871663"/>
            <a:ext cx="4359275" cy="2319337"/>
            <a:chOff x="470" y="1275"/>
            <a:chExt cx="2746" cy="1461"/>
          </a:xfrm>
        </p:grpSpPr>
        <p:sp>
          <p:nvSpPr>
            <p:cNvPr id="16394" name="Rectangle 6"/>
            <p:cNvSpPr>
              <a:spLocks noChangeArrowheads="1"/>
            </p:cNvSpPr>
            <p:nvPr/>
          </p:nvSpPr>
          <p:spPr bwMode="auto">
            <a:xfrm>
              <a:off x="480" y="1296"/>
              <a:ext cx="2736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5" name="Text Box 7"/>
            <p:cNvSpPr txBox="1">
              <a:spLocks noChangeArrowheads="1"/>
            </p:cNvSpPr>
            <p:nvPr/>
          </p:nvSpPr>
          <p:spPr bwMode="auto">
            <a:xfrm>
              <a:off x="470" y="1275"/>
              <a:ext cx="2468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3600" dirty="0">
                  <a:solidFill>
                    <a:srgbClr val="FFFFFF"/>
                  </a:solidFill>
                </a:rPr>
                <a:t>Outlook:</a:t>
              </a:r>
            </a:p>
            <a:p>
              <a:r>
                <a:rPr lang="en-US" sz="3600" dirty="0">
                  <a:solidFill>
                    <a:srgbClr val="FFFFFF"/>
                  </a:solidFill>
                </a:rPr>
                <a:t>	Sunny -&gt; No</a:t>
              </a:r>
            </a:p>
            <a:p>
              <a:r>
                <a:rPr lang="en-US" sz="3600" dirty="0">
                  <a:solidFill>
                    <a:srgbClr val="FFFFFF"/>
                  </a:solidFill>
                </a:rPr>
                <a:t>	Overcast -&gt; Yes</a:t>
              </a:r>
            </a:p>
            <a:p>
              <a:r>
                <a:rPr lang="en-US" sz="3600" dirty="0">
                  <a:solidFill>
                    <a:srgbClr val="FFFFFF"/>
                  </a:solidFill>
                </a:rPr>
                <a:t>	Rainy-&gt; Yes</a:t>
              </a:r>
            </a:p>
          </p:txBody>
        </p:sp>
      </p:grpSp>
      <p:graphicFrame>
        <p:nvGraphicFramePr>
          <p:cNvPr id="16388" name="Object 8"/>
          <p:cNvGraphicFramePr>
            <a:graphicFrameLocks noChangeAspect="1"/>
          </p:cNvGraphicFramePr>
          <p:nvPr/>
        </p:nvGraphicFramePr>
        <p:xfrm>
          <a:off x="76200" y="4795838"/>
          <a:ext cx="899160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72" name="Bitmap Image" r:id="rId3" imgW="4023709" imgH="343075" progId="Paint.Picture">
                  <p:embed/>
                </p:oleObj>
              </mc:Choice>
              <mc:Fallback>
                <p:oleObj name="Bitmap Image" r:id="rId3" imgW="4023709" imgH="34307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795838"/>
                        <a:ext cx="8991600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3795713" y="1506538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Model</a:t>
            </a:r>
          </a:p>
        </p:txBody>
      </p:sp>
      <p:sp>
        <p:nvSpPr>
          <p:cNvPr id="16390" name="Text Box 10"/>
          <p:cNvSpPr txBox="1">
            <a:spLocks noChangeArrowheads="1"/>
          </p:cNvSpPr>
          <p:nvPr/>
        </p:nvSpPr>
        <p:spPr bwMode="auto">
          <a:xfrm>
            <a:off x="3548063" y="4411663"/>
            <a:ext cx="1557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/>
              <a:t>New Data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696200" y="5156200"/>
            <a:ext cx="1295400" cy="396875"/>
            <a:chOff x="4848" y="3248"/>
            <a:chExt cx="816" cy="250"/>
          </a:xfrm>
        </p:grpSpPr>
        <p:sp>
          <p:nvSpPr>
            <p:cNvPr id="16392" name="Rectangle 12"/>
            <p:cNvSpPr>
              <a:spLocks noChangeArrowheads="1"/>
            </p:cNvSpPr>
            <p:nvPr/>
          </p:nvSpPr>
          <p:spPr bwMode="auto">
            <a:xfrm>
              <a:off x="4848" y="3264"/>
              <a:ext cx="81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3" name="Text Box 11"/>
            <p:cNvSpPr txBox="1">
              <a:spLocks noChangeArrowheads="1"/>
            </p:cNvSpPr>
            <p:nvPr/>
          </p:nvSpPr>
          <p:spPr bwMode="auto">
            <a:xfrm>
              <a:off x="5108" y="3248"/>
              <a:ext cx="4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 b="1"/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048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0R &amp; 1R Classification</a:t>
            </a:r>
            <a:endParaRPr lang="en-US" dirty="0">
              <a:latin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Problem: Brittle </a:t>
            </a:r>
            <a:r>
              <a:rPr lang="en-US" dirty="0">
                <a:latin typeface="Arial" charset="0"/>
              </a:rPr>
              <a:t>and error </a:t>
            </a:r>
            <a:r>
              <a:rPr lang="en-US" dirty="0" smtClean="0">
                <a:latin typeface="Arial" charset="0"/>
              </a:rPr>
              <a:t>prone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Instead, ML </a:t>
            </a:r>
            <a:r>
              <a:rPr lang="en-US" dirty="0">
                <a:latin typeface="Arial" charset="0"/>
              </a:rPr>
              <a:t>classifiers </a:t>
            </a:r>
            <a:r>
              <a:rPr lang="en-US" dirty="0" smtClean="0">
                <a:latin typeface="Arial" charset="0"/>
              </a:rPr>
              <a:t>use </a:t>
            </a:r>
            <a:r>
              <a:rPr lang="en-US" i="1" dirty="0" smtClean="0">
                <a:latin typeface="Arial" charset="0"/>
              </a:rPr>
              <a:t>statistical models</a:t>
            </a:r>
            <a:r>
              <a:rPr lang="en-US" dirty="0" smtClean="0">
                <a:latin typeface="Arial" charset="0"/>
              </a:rPr>
              <a:t> to learn from past data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8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  <p:graphicFrame>
        <p:nvGraphicFramePr>
          <p:cNvPr id="27758" name="Group 110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4" name="Text Box 111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4375" name="Text Box 112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4376" name="Rectangle 113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4377" name="Line 114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78" name="Rectangle 115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4379" name="Line 116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0" name="Line 118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4381" name="Group 140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4385" name="AutoShape 117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4386" name="Group 13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4387" name="Rectangle 127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8" name="Rectangle 128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9" name="Rectangle 129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0" name="Rectangle 130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1" name="Rectangle 131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2" name="Rectangle 132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3" name="Rectangle 133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4" name="Rectangle 134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5" name="Rectangle 135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6" name="Rectangle 136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7" name="Rectangle 137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8" name="Rectangle 138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9" name="Rectangle 28"/>
          <p:cNvSpPr/>
          <p:nvPr/>
        </p:nvSpPr>
        <p:spPr bwMode="auto">
          <a:xfrm>
            <a:off x="515938" y="1606550"/>
            <a:ext cx="1489075" cy="5032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b="1" dirty="0">
                <a:solidFill>
                  <a:srgbClr val="445984"/>
                </a:solidFill>
                <a:ea typeface="+mn-ea"/>
              </a:rPr>
              <a:t>Method to get Ground Truth</a:t>
            </a:r>
          </a:p>
        </p:txBody>
      </p:sp>
      <p:sp>
        <p:nvSpPr>
          <p:cNvPr id="14383" name="Line 114"/>
          <p:cNvSpPr>
            <a:spLocks noChangeShapeType="1"/>
          </p:cNvSpPr>
          <p:nvPr/>
        </p:nvSpPr>
        <p:spPr bwMode="auto">
          <a:xfrm flipV="1">
            <a:off x="1992313" y="1749425"/>
            <a:ext cx="3694112" cy="444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384" name="Line 114"/>
          <p:cNvSpPr>
            <a:spLocks noChangeShapeType="1"/>
          </p:cNvSpPr>
          <p:nvPr/>
        </p:nvSpPr>
        <p:spPr bwMode="auto">
          <a:xfrm>
            <a:off x="5699125" y="1746250"/>
            <a:ext cx="44450" cy="38735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58663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57"/>
          <p:cNvGrpSpPr>
            <a:grpSpLocks/>
          </p:cNvGrpSpPr>
          <p:nvPr/>
        </p:nvGrpSpPr>
        <p:grpSpPr bwMode="auto">
          <a:xfrm>
            <a:off x="6245225" y="3883025"/>
            <a:ext cx="1447800" cy="1295400"/>
            <a:chOff x="3936" y="2448"/>
            <a:chExt cx="912" cy="816"/>
          </a:xfrm>
        </p:grpSpPr>
        <p:sp>
          <p:nvSpPr>
            <p:cNvPr id="15374" name="AutoShape 5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5375" name="Group 5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5376" name="Rectangle 6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Rectangle 6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8" name="Rectangle 6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9" name="Rectangle 6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0" name="Rectangle 6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1" name="Rectangle 6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2" name="Rectangle 6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3" name="Rectangle 6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4" name="Rectangle 6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5" name="Rectangle 6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6" name="Rectangle 7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7" name="Rectangle 7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7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5368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5369" name="Line 43"/>
          <p:cNvSpPr>
            <a:spLocks noChangeShapeType="1"/>
          </p:cNvSpPr>
          <p:nvPr/>
        </p:nvSpPr>
        <p:spPr bwMode="auto">
          <a:xfrm>
            <a:off x="3048000" y="26971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0" name="Line 48"/>
          <p:cNvSpPr>
            <a:spLocks noChangeShapeType="1"/>
          </p:cNvSpPr>
          <p:nvPr/>
        </p:nvSpPr>
        <p:spPr bwMode="auto">
          <a:xfrm>
            <a:off x="3297238" y="4572000"/>
            <a:ext cx="3048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1" name="Line 49"/>
          <p:cNvSpPr>
            <a:spLocks noChangeShapeType="1"/>
          </p:cNvSpPr>
          <p:nvPr/>
        </p:nvSpPr>
        <p:spPr bwMode="auto">
          <a:xfrm>
            <a:off x="3276600" y="2678113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72" name="AutoShape 50"/>
          <p:cNvSpPr>
            <a:spLocks noChangeArrowheads="1"/>
          </p:cNvSpPr>
          <p:nvPr/>
        </p:nvSpPr>
        <p:spPr bwMode="auto">
          <a:xfrm>
            <a:off x="8077200" y="3962400"/>
            <a:ext cx="1066800" cy="12954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Class</a:t>
            </a:r>
          </a:p>
        </p:txBody>
      </p:sp>
      <p:sp>
        <p:nvSpPr>
          <p:cNvPr id="15373" name="Line 51"/>
          <p:cNvSpPr>
            <a:spLocks noChangeShapeType="1"/>
          </p:cNvSpPr>
          <p:nvPr/>
        </p:nvSpPr>
        <p:spPr bwMode="auto">
          <a:xfrm>
            <a:off x="7620000" y="45720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 smtClean="0">
                <a:latin typeface="Arial" charset="0"/>
              </a:rPr>
              <a:t>Run/Classify Time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9654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70" name="Group 6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2" name="Text Box 40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6423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6424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6425" name="Line 43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6" name="Rectangle 44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6427" name="Line 45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8" name="Line 46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6429" name="Group 47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6433" name="AutoShape 4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6434" name="Group 4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6435" name="Rectangle 5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6" name="Rectangle 5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7" name="Rectangle 5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8" name="Rectangle 5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9" name="Rectangle 5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0" name="Rectangle 5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1" name="Rectangle 5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2" name="Rectangle 5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3" name="Rectangle 5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4" name="Rectangle 5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5" name="Rectangle 6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6" name="Rectangle 6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6430" name="Text Box 62"/>
          <p:cNvSpPr txBox="1">
            <a:spLocks noChangeArrowheads="1"/>
          </p:cNvSpPr>
          <p:nvPr/>
        </p:nvSpPr>
        <p:spPr bwMode="auto">
          <a:xfrm>
            <a:off x="304800" y="3733800"/>
            <a:ext cx="5638800" cy="207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Many learning algorithms to choose from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dirty="0" smtClean="0"/>
              <a:t>A </a:t>
            </a:r>
            <a:r>
              <a:rPr lang="en-US" dirty="0"/>
              <a:t>few of the simplest ones tend to perform well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Naïve Bayes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Decision Trees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Regression-based Models (for continuous)</a:t>
            </a:r>
          </a:p>
        </p:txBody>
      </p:sp>
      <p:sp>
        <p:nvSpPr>
          <p:cNvPr id="16431" name="Oval 63"/>
          <p:cNvSpPr>
            <a:spLocks noChangeArrowheads="1"/>
          </p:cNvSpPr>
          <p:nvPr/>
        </p:nvSpPr>
        <p:spPr bwMode="auto">
          <a:xfrm>
            <a:off x="6248400" y="2057400"/>
            <a:ext cx="1447800" cy="12954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2" name="Line 64"/>
          <p:cNvSpPr>
            <a:spLocks noChangeShapeType="1"/>
          </p:cNvSpPr>
          <p:nvPr/>
        </p:nvSpPr>
        <p:spPr bwMode="auto">
          <a:xfrm flipV="1">
            <a:off x="5562600" y="32004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2505048227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>
                <a:latin typeface="Arial" charset="0"/>
              </a:rPr>
              <a:t>Naïve Approach: When all you have is a hammer…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276600" y="2971800"/>
            <a:ext cx="2286000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124" name="Picture 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17907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6388100" y="3808413"/>
            <a:ext cx="2057400" cy="763587"/>
            <a:chOff x="3824" y="2519"/>
            <a:chExt cx="1296" cy="481"/>
          </a:xfrm>
        </p:grpSpPr>
        <p:sp>
          <p:nvSpPr>
            <p:cNvPr id="5132" name="Text Box 6"/>
            <p:cNvSpPr txBox="1">
              <a:spLocks noChangeArrowheads="1"/>
            </p:cNvSpPr>
            <p:nvPr/>
          </p:nvSpPr>
          <p:spPr bwMode="auto">
            <a:xfrm>
              <a:off x="3926" y="2519"/>
              <a:ext cx="10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Target</a:t>
              </a:r>
            </a:p>
            <a:p>
              <a:pPr algn="ctr"/>
              <a:r>
                <a:rPr lang="en-US"/>
                <a:t>Representation</a:t>
              </a:r>
            </a:p>
          </p:txBody>
        </p:sp>
        <p:sp>
          <p:nvSpPr>
            <p:cNvPr id="5133" name="Oval 7"/>
            <p:cNvSpPr>
              <a:spLocks noChangeArrowheads="1"/>
            </p:cNvSpPr>
            <p:nvPr/>
          </p:nvSpPr>
          <p:spPr bwMode="auto">
            <a:xfrm>
              <a:off x="3824" y="2520"/>
              <a:ext cx="129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6" name="Line 8"/>
          <p:cNvSpPr>
            <a:spLocks noChangeShapeType="1"/>
          </p:cNvSpPr>
          <p:nvPr/>
        </p:nvSpPr>
        <p:spPr bwMode="auto">
          <a:xfrm>
            <a:off x="24384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9"/>
          <p:cNvSpPr>
            <a:spLocks noChangeShapeType="1"/>
          </p:cNvSpPr>
          <p:nvPr/>
        </p:nvSpPr>
        <p:spPr bwMode="auto">
          <a:xfrm>
            <a:off x="55626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Text Box 10"/>
          <p:cNvSpPr txBox="1">
            <a:spLocks noChangeArrowheads="1"/>
          </p:cNvSpPr>
          <p:nvPr/>
        </p:nvSpPr>
        <p:spPr bwMode="auto">
          <a:xfrm>
            <a:off x="1905000" y="5943600"/>
            <a:ext cx="564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Problem:</a:t>
            </a:r>
            <a:r>
              <a:rPr lang="en-US"/>
              <a:t> there isn</a:t>
            </a:r>
            <a:r>
              <a:rPr lang="ja-JP" altLang="en-US"/>
              <a:t>’</a:t>
            </a:r>
            <a:r>
              <a:rPr lang="en-US"/>
              <a:t>t one universally best approach!!!!!</a:t>
            </a:r>
          </a:p>
        </p:txBody>
      </p:sp>
      <p:grpSp>
        <p:nvGrpSpPr>
          <p:cNvPr id="5129" name="Group 11"/>
          <p:cNvGrpSpPr>
            <a:grpSpLocks/>
          </p:cNvGrpSpPr>
          <p:nvPr/>
        </p:nvGrpSpPr>
        <p:grpSpPr bwMode="auto">
          <a:xfrm>
            <a:off x="1219200" y="3733800"/>
            <a:ext cx="1219200" cy="838200"/>
            <a:chOff x="768" y="2352"/>
            <a:chExt cx="768" cy="528"/>
          </a:xfrm>
        </p:grpSpPr>
        <p:sp>
          <p:nvSpPr>
            <p:cNvPr id="5130" name="Text Box 12"/>
            <p:cNvSpPr txBox="1">
              <a:spLocks noChangeArrowheads="1"/>
            </p:cNvSpPr>
            <p:nvPr/>
          </p:nvSpPr>
          <p:spPr bwMode="auto">
            <a:xfrm>
              <a:off x="924" y="2352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en-US"/>
            </a:p>
            <a:p>
              <a:pPr algn="ctr"/>
              <a:r>
                <a:rPr lang="en-US"/>
                <a:t>Data</a:t>
              </a:r>
            </a:p>
          </p:txBody>
        </p:sp>
        <p:sp>
          <p:nvSpPr>
            <p:cNvPr id="5131" name="Oval 13"/>
            <p:cNvSpPr>
              <a:spLocks noChangeArrowheads="1"/>
            </p:cNvSpPr>
            <p:nvPr/>
          </p:nvSpPr>
          <p:spPr bwMode="auto">
            <a:xfrm>
              <a:off x="768" y="2448"/>
              <a:ext cx="76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8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70" name="Group 6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2" name="Text Box 40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6423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6424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6425" name="Line 43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6" name="Rectangle 44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6427" name="Line 45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28" name="Line 46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6429" name="Group 47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6433" name="AutoShape 4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6434" name="Group 4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6435" name="Rectangle 5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6" name="Rectangle 5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7" name="Rectangle 5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8" name="Rectangle 5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39" name="Rectangle 5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0" name="Rectangle 5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1" name="Rectangle 5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2" name="Rectangle 5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3" name="Rectangle 5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4" name="Rectangle 5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5" name="Rectangle 6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6" name="Rectangle 6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6430" name="Text Box 62"/>
          <p:cNvSpPr txBox="1">
            <a:spLocks noChangeArrowheads="1"/>
          </p:cNvSpPr>
          <p:nvPr/>
        </p:nvSpPr>
        <p:spPr bwMode="auto">
          <a:xfrm>
            <a:off x="228600" y="3733800"/>
            <a:ext cx="6096000" cy="207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/>
              <a:t>Many learning algorithms to choose from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dirty="0" smtClean="0"/>
              <a:t>A </a:t>
            </a:r>
            <a:r>
              <a:rPr lang="en-US" dirty="0"/>
              <a:t>few of the simplest ones tend to perform well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b="1" dirty="0">
                <a:ea typeface="ＭＳ Ｐゴシック" charset="0"/>
              </a:rPr>
              <a:t>Naïve Bayes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b="1" dirty="0">
                <a:ea typeface="ＭＳ Ｐゴシック" charset="0"/>
              </a:rPr>
              <a:t>Decision Trees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Regression-based Models (for continuous)</a:t>
            </a:r>
          </a:p>
        </p:txBody>
      </p:sp>
      <p:sp>
        <p:nvSpPr>
          <p:cNvPr id="16431" name="Oval 63"/>
          <p:cNvSpPr>
            <a:spLocks noChangeArrowheads="1"/>
          </p:cNvSpPr>
          <p:nvPr/>
        </p:nvSpPr>
        <p:spPr bwMode="auto">
          <a:xfrm>
            <a:off x="6248400" y="2057400"/>
            <a:ext cx="1447800" cy="12954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2" name="Line 64"/>
          <p:cNvSpPr>
            <a:spLocks noChangeShapeType="1"/>
          </p:cNvSpPr>
          <p:nvPr/>
        </p:nvSpPr>
        <p:spPr bwMode="auto">
          <a:xfrm flipV="1">
            <a:off x="5562600" y="32004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1365678459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4" name="Group 6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12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46" name="Text Box 40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7447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7448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7449" name="Line 43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50" name="Rectangle 44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7451" name="Line 45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52" name="Line 46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7453" name="Group 47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7457" name="AutoShape 4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7458" name="Group 4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7459" name="Rectangle 5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0" name="Rectangle 5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1" name="Rectangle 5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2" name="Rectangle 5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3" name="Rectangle 5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4" name="Rectangle 5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5" name="Rectangle 5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6" name="Rectangle 5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7" name="Rectangle 5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8" name="Rectangle 5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69" name="Rectangle 6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70" name="Rectangle 6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7454" name="Text Box 62"/>
          <p:cNvSpPr txBox="1">
            <a:spLocks noChangeArrowheads="1"/>
          </p:cNvSpPr>
          <p:nvPr/>
        </p:nvSpPr>
        <p:spPr bwMode="auto">
          <a:xfrm>
            <a:off x="838200" y="3733800"/>
            <a:ext cx="7696200" cy="234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Many possible features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Different sensors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Multitude of ways to generate features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Many ways to transform and combine features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Some much more predictive / useful than others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sym typeface="Wingdings" charset="0"/>
              </a:rPr>
              <a:t> </a:t>
            </a:r>
            <a:r>
              <a:rPr lang="ja-JP" altLang="en-US" dirty="0">
                <a:solidFill>
                  <a:srgbClr val="000000"/>
                </a:solidFill>
                <a:sym typeface="Wingdings" charset="0"/>
              </a:rPr>
              <a:t>“</a:t>
            </a:r>
            <a:r>
              <a:rPr lang="en-US" dirty="0">
                <a:solidFill>
                  <a:srgbClr val="000000"/>
                </a:solidFill>
                <a:sym typeface="Wingdings" charset="0"/>
              </a:rPr>
              <a:t>Feature selection</a:t>
            </a:r>
            <a:r>
              <a:rPr lang="ja-JP" altLang="en-US" dirty="0">
                <a:solidFill>
                  <a:srgbClr val="000000"/>
                </a:solidFill>
                <a:sym typeface="Wingdings" charset="0"/>
              </a:rPr>
              <a:t>”</a:t>
            </a:r>
            <a:r>
              <a:rPr lang="en-US" dirty="0">
                <a:solidFill>
                  <a:srgbClr val="000000"/>
                </a:solidFill>
                <a:sym typeface="Wingdings" charset="0"/>
              </a:rPr>
              <a:t> tends to be very important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455" name="Oval 63"/>
          <p:cNvSpPr>
            <a:spLocks noChangeArrowheads="1"/>
          </p:cNvSpPr>
          <p:nvPr/>
        </p:nvSpPr>
        <p:spPr bwMode="auto">
          <a:xfrm>
            <a:off x="1816100" y="2057400"/>
            <a:ext cx="1447800" cy="12954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6" name="Line 64"/>
          <p:cNvSpPr>
            <a:spLocks noChangeShapeType="1"/>
          </p:cNvSpPr>
          <p:nvPr/>
        </p:nvSpPr>
        <p:spPr bwMode="auto">
          <a:xfrm flipV="1">
            <a:off x="990600" y="31242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1760052877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2" name="Group 6"/>
          <p:cNvGraphicFramePr>
            <a:graphicFrameLocks noGrp="1"/>
          </p:cNvGraphicFramePr>
          <p:nvPr>
            <p:ph sz="half" idx="2"/>
          </p:nvPr>
        </p:nvGraphicFramePr>
        <p:xfrm>
          <a:off x="3733800" y="2133600"/>
          <a:ext cx="2209800" cy="1196340"/>
        </p:xfrm>
        <a:graphic>
          <a:graphicData uri="http://schemas.openxmlformats.org/drawingml/2006/table">
            <a:tbl>
              <a:tblPr/>
              <a:tblGrid>
                <a:gridCol w="349250"/>
                <a:gridCol w="349250"/>
                <a:gridCol w="349250"/>
                <a:gridCol w="349250"/>
                <a:gridCol w="812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1C1C1C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45984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685800" y="2201863"/>
            <a:ext cx="990600" cy="990600"/>
          </a:xfrm>
          <a:prstGeom prst="flowChartOr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1709738" y="2697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70" name="Text Box 40"/>
          <p:cNvSpPr txBox="1">
            <a:spLocks noChangeArrowheads="1"/>
          </p:cNvSpPr>
          <p:nvPr/>
        </p:nvSpPr>
        <p:spPr bwMode="auto">
          <a:xfrm>
            <a:off x="3678238" y="18161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Training Data Set</a:t>
            </a:r>
          </a:p>
        </p:txBody>
      </p:sp>
      <p:sp>
        <p:nvSpPr>
          <p:cNvPr id="18471" name="Text Box 41"/>
          <p:cNvSpPr txBox="1">
            <a:spLocks noChangeArrowheads="1"/>
          </p:cNvSpPr>
          <p:nvPr/>
        </p:nvSpPr>
        <p:spPr bwMode="auto">
          <a:xfrm rot="2152928">
            <a:off x="381000" y="2514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2"/>
                </a:solidFill>
              </a:rPr>
              <a:t>Sensors</a:t>
            </a:r>
          </a:p>
        </p:txBody>
      </p:sp>
      <p:sp>
        <p:nvSpPr>
          <p:cNvPr id="18472" name="Rectangle 42"/>
          <p:cNvSpPr>
            <a:spLocks noChangeArrowheads="1"/>
          </p:cNvSpPr>
          <p:nvPr/>
        </p:nvSpPr>
        <p:spPr bwMode="auto">
          <a:xfrm>
            <a:off x="21336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Feature</a:t>
            </a:r>
            <a:br>
              <a:rPr lang="en-US" sz="1800">
                <a:solidFill>
                  <a:schemeClr val="bg2"/>
                </a:solidFill>
              </a:rPr>
            </a:br>
            <a:r>
              <a:rPr lang="en-US" sz="1800">
                <a:solidFill>
                  <a:schemeClr val="bg2"/>
                </a:solidFill>
              </a:rPr>
              <a:t>Gen</a:t>
            </a:r>
          </a:p>
        </p:txBody>
      </p:sp>
      <p:sp>
        <p:nvSpPr>
          <p:cNvPr id="18473" name="Line 43"/>
          <p:cNvSpPr>
            <a:spLocks noChangeShapeType="1"/>
          </p:cNvSpPr>
          <p:nvPr/>
        </p:nvSpPr>
        <p:spPr bwMode="auto">
          <a:xfrm>
            <a:off x="3048000" y="2697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74" name="Rectangle 44"/>
          <p:cNvSpPr>
            <a:spLocks noChangeArrowheads="1"/>
          </p:cNvSpPr>
          <p:nvPr/>
        </p:nvSpPr>
        <p:spPr bwMode="auto">
          <a:xfrm>
            <a:off x="6553200" y="2201863"/>
            <a:ext cx="838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8475" name="Line 45"/>
          <p:cNvSpPr>
            <a:spLocks noChangeShapeType="1"/>
          </p:cNvSpPr>
          <p:nvPr/>
        </p:nvSpPr>
        <p:spPr bwMode="auto">
          <a:xfrm>
            <a:off x="5986463" y="26971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76" name="Line 46"/>
          <p:cNvSpPr>
            <a:spLocks noChangeShapeType="1"/>
          </p:cNvSpPr>
          <p:nvPr/>
        </p:nvSpPr>
        <p:spPr bwMode="auto">
          <a:xfrm>
            <a:off x="6972300" y="3233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8477" name="Group 47"/>
          <p:cNvGrpSpPr>
            <a:grpSpLocks/>
          </p:cNvGrpSpPr>
          <p:nvPr/>
        </p:nvGrpSpPr>
        <p:grpSpPr bwMode="auto">
          <a:xfrm>
            <a:off x="6248400" y="3886200"/>
            <a:ext cx="1447800" cy="1295400"/>
            <a:chOff x="3936" y="2448"/>
            <a:chExt cx="912" cy="816"/>
          </a:xfrm>
        </p:grpSpPr>
        <p:sp>
          <p:nvSpPr>
            <p:cNvPr id="18481" name="AutoShape 48"/>
            <p:cNvSpPr>
              <a:spLocks noChangeArrowheads="1"/>
            </p:cNvSpPr>
            <p:nvPr/>
          </p:nvSpPr>
          <p:spPr bwMode="auto">
            <a:xfrm>
              <a:off x="3936" y="2448"/>
              <a:ext cx="912" cy="816"/>
            </a:xfrm>
            <a:prstGeom prst="flowChartManualOpe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chemeClr val="bg2"/>
                  </a:solidFill>
                </a:rPr>
                <a:t>Classifier</a:t>
              </a:r>
            </a:p>
          </p:txBody>
        </p:sp>
        <p:grpSp>
          <p:nvGrpSpPr>
            <p:cNvPr id="18482" name="Group 49"/>
            <p:cNvGrpSpPr>
              <a:grpSpLocks/>
            </p:cNvGrpSpPr>
            <p:nvPr/>
          </p:nvGrpSpPr>
          <p:grpSpPr bwMode="auto">
            <a:xfrm>
              <a:off x="4196" y="2496"/>
              <a:ext cx="384" cy="248"/>
              <a:chOff x="1632" y="3072"/>
              <a:chExt cx="384" cy="248"/>
            </a:xfrm>
          </p:grpSpPr>
          <p:sp>
            <p:nvSpPr>
              <p:cNvPr id="18483" name="Rectangle 50"/>
              <p:cNvSpPr>
                <a:spLocks noChangeArrowheads="1"/>
              </p:cNvSpPr>
              <p:nvPr/>
            </p:nvSpPr>
            <p:spPr bwMode="auto">
              <a:xfrm>
                <a:off x="1632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4" name="Rectangle 51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5" name="Rectangle 52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6" name="Rectangle 53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7" name="Rectangle 54"/>
              <p:cNvSpPr>
                <a:spLocks noChangeArrowheads="1"/>
              </p:cNvSpPr>
              <p:nvPr/>
            </p:nvSpPr>
            <p:spPr bwMode="auto">
              <a:xfrm>
                <a:off x="1632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8" name="Rectangle 55"/>
              <p:cNvSpPr>
                <a:spLocks noChangeArrowheads="1"/>
              </p:cNvSpPr>
              <p:nvPr/>
            </p:nvSpPr>
            <p:spPr bwMode="auto">
              <a:xfrm>
                <a:off x="1728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9" name="Rectangle 56"/>
              <p:cNvSpPr>
                <a:spLocks noChangeArrowheads="1"/>
              </p:cNvSpPr>
              <p:nvPr/>
            </p:nvSpPr>
            <p:spPr bwMode="auto">
              <a:xfrm>
                <a:off x="1824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0" name="Rectangle 57"/>
              <p:cNvSpPr>
                <a:spLocks noChangeArrowheads="1"/>
              </p:cNvSpPr>
              <p:nvPr/>
            </p:nvSpPr>
            <p:spPr bwMode="auto">
              <a:xfrm>
                <a:off x="1920" y="3154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1" name="Rectangle 58"/>
              <p:cNvSpPr>
                <a:spLocks noChangeArrowheads="1"/>
              </p:cNvSpPr>
              <p:nvPr/>
            </p:nvSpPr>
            <p:spPr bwMode="auto">
              <a:xfrm>
                <a:off x="1632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2" name="Rectangle 59"/>
              <p:cNvSpPr>
                <a:spLocks noChangeArrowheads="1"/>
              </p:cNvSpPr>
              <p:nvPr/>
            </p:nvSpPr>
            <p:spPr bwMode="auto">
              <a:xfrm>
                <a:off x="1728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3" name="Rectangle 60"/>
              <p:cNvSpPr>
                <a:spLocks noChangeArrowheads="1"/>
              </p:cNvSpPr>
              <p:nvPr/>
            </p:nvSpPr>
            <p:spPr bwMode="auto">
              <a:xfrm>
                <a:off x="1824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4" name="Rectangle 61"/>
              <p:cNvSpPr>
                <a:spLocks noChangeArrowheads="1"/>
              </p:cNvSpPr>
              <p:nvPr/>
            </p:nvSpPr>
            <p:spPr bwMode="auto">
              <a:xfrm>
                <a:off x="1920" y="3238"/>
                <a:ext cx="96" cy="82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8478" name="Text Box 62"/>
          <p:cNvSpPr txBox="1">
            <a:spLocks noChangeArrowheads="1"/>
          </p:cNvSpPr>
          <p:nvPr/>
        </p:nvSpPr>
        <p:spPr bwMode="auto">
          <a:xfrm>
            <a:off x="1066800" y="3733800"/>
            <a:ext cx="5181600" cy="296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Labeled data tends to be hard to come by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Tend to be expensive to gather or</a:t>
            </a:r>
            <a:br>
              <a:rPr lang="en-US" dirty="0">
                <a:solidFill>
                  <a:srgbClr val="000000"/>
                </a:solidFill>
                <a:ea typeface="ＭＳ Ｐゴシック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  just non-existent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Typically need a lot of data to do well</a:t>
            </a: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 Prefer 1000s of training samples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sym typeface="Wingdings" charset="0"/>
              </a:rPr>
              <a:t> For HCI problems, finding ways to get </a:t>
            </a:r>
            <a:br>
              <a:rPr lang="en-US" dirty="0">
                <a:solidFill>
                  <a:srgbClr val="000000"/>
                </a:solidFill>
                <a:sym typeface="Wingdings" charset="0"/>
              </a:rPr>
            </a:br>
            <a:r>
              <a:rPr lang="en-US" dirty="0">
                <a:solidFill>
                  <a:srgbClr val="000000"/>
                </a:solidFill>
                <a:sym typeface="Wingdings" charset="0"/>
              </a:rPr>
              <a:t>     good labels tends to also be a key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18479" name="Oval 63"/>
          <p:cNvSpPr>
            <a:spLocks noChangeArrowheads="1"/>
          </p:cNvSpPr>
          <p:nvPr/>
        </p:nvSpPr>
        <p:spPr bwMode="auto">
          <a:xfrm>
            <a:off x="5105400" y="2133600"/>
            <a:ext cx="762000" cy="12954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Line 64"/>
          <p:cNvSpPr>
            <a:spLocks noChangeShapeType="1"/>
          </p:cNvSpPr>
          <p:nvPr/>
        </p:nvSpPr>
        <p:spPr bwMode="auto">
          <a:xfrm flipV="1">
            <a:off x="4876800" y="33528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37" y="152400"/>
            <a:ext cx="8382000" cy="711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Learned Classifiers</a:t>
            </a:r>
          </a:p>
        </p:txBody>
      </p:sp>
      <p:sp>
        <p:nvSpPr>
          <p:cNvPr id="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7171" y="1119188"/>
            <a:ext cx="4114800" cy="50292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1856415036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Classification (Learning) Algorithms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Two of the simplest alg. tend to give very good results on discrete (non-sequence) classification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Efficient training and classification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Comparatively simple and easy to use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(not a lot of parameters to set, etc.)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Generally seem to work about as well as, sometimes better than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more sophisticated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things for HCI classification problems I have encountered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(which typically don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t have special properties)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Naïve Bayes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Decision Trees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5705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</a:rPr>
              <a:t>We are About to go Through the Math That Shows How These work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Depending on your stats background you may find this hard to follow, but…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Arial" charset="0"/>
              </a:rPr>
              <a:t>It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actually not that complex if you go through it step by step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Arial" charset="0"/>
              </a:rPr>
              <a:t>You won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t need to use these formulas directly (someone will typically have put them in code you can just use) so you can probably live without understanding each and every part, but…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Arial" charset="0"/>
              </a:rPr>
              <a:t>You </a:t>
            </a:r>
            <a:r>
              <a:rPr lang="en-US" i="1">
                <a:latin typeface="Arial" charset="0"/>
              </a:rPr>
              <a:t>do</a:t>
            </a:r>
            <a:r>
              <a:rPr lang="en-US">
                <a:latin typeface="Arial" charset="0"/>
              </a:rPr>
              <a:t> need to see enough of the details to know this is not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magic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,      and so…</a:t>
            </a:r>
          </a:p>
        </p:txBody>
      </p:sp>
    </p:spTree>
    <p:extLst>
      <p:ext uri="{BB962C8B-B14F-4D97-AF65-F5344CB8AC3E}">
        <p14:creationId xmlns:p14="http://schemas.microsoft.com/office/powerpoint/2010/main" val="324735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Probability and Probability Notation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Have some set of things we are interested in </a:t>
            </a:r>
          </a:p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	A particular universe of things</a:t>
            </a:r>
          </a:p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	Let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say: </a:t>
            </a:r>
            <a:r>
              <a:rPr lang="ja-JP" altLang="en-US" sz="2400">
                <a:latin typeface="Arial" charset="0"/>
              </a:rPr>
              <a:t>“</a:t>
            </a:r>
            <a:r>
              <a:rPr lang="en-US" sz="2400">
                <a:latin typeface="Arial" charset="0"/>
              </a:rPr>
              <a:t>Scott</a:t>
            </a:r>
            <a:r>
              <a:rPr lang="ja-JP" altLang="en-US" sz="2400">
                <a:latin typeface="Arial" charset="0"/>
              </a:rPr>
              <a:t>’</a:t>
            </a:r>
            <a:r>
              <a:rPr lang="en-US" sz="2400">
                <a:latin typeface="Arial" charset="0"/>
              </a:rPr>
              <a:t>s current activity (during a weekday)</a:t>
            </a:r>
            <a:r>
              <a:rPr lang="ja-JP" altLang="en-US" sz="2400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which can be: </a:t>
            </a:r>
            <a:r>
              <a:rPr lang="en-US" sz="2400">
                <a:latin typeface="Arial" charset="0"/>
              </a:rPr>
              <a:t>{Lecturing, Mtg, Eating, Sleeping, Other}</a:t>
            </a: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P(A) 	-	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probability of A</a:t>
            </a:r>
            <a:r>
              <a:rPr lang="ja-JP" altLang="en-US">
                <a:latin typeface="Arial" charset="0"/>
              </a:rPr>
              <a:t>”</a:t>
            </a:r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	- 	the probability that if we sample randomly 	from our universe we will see A</a:t>
            </a: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54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281343" y="19995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P(A) 	-	</a:t>
            </a:r>
            <a:r>
              <a:rPr lang="ja-JP" altLang="en-US" dirty="0" smtClean="0">
                <a:latin typeface="Arial" charset="0"/>
              </a:rPr>
              <a:t>“</a:t>
            </a:r>
            <a:r>
              <a:rPr lang="en-US" dirty="0" smtClean="0">
                <a:latin typeface="Arial" charset="0"/>
              </a:rPr>
              <a:t>probability of A</a:t>
            </a:r>
            <a:r>
              <a:rPr lang="ja-JP" altLang="en-US" dirty="0" smtClean="0">
                <a:latin typeface="Arial" charset="0"/>
              </a:rPr>
              <a:t>”</a:t>
            </a:r>
            <a:endParaRPr lang="en-US" dirty="0" smtClean="0">
              <a:latin typeface="Arial" charset="0"/>
            </a:endParaRP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	- 	the probability that if we sample randomly	from our universe we will see A</a:t>
            </a: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P(A) =	|A|</a:t>
            </a: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          	|U|</a:t>
            </a: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endParaRPr lang="en-US" sz="16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Probability and Probability Notation </a:t>
            </a:r>
          </a:p>
        </p:txBody>
      </p:sp>
      <p:sp>
        <p:nvSpPr>
          <p:cNvPr id="22532" name="Oval 3"/>
          <p:cNvSpPr>
            <a:spLocks noChangeArrowheads="1"/>
          </p:cNvSpPr>
          <p:nvPr/>
        </p:nvSpPr>
        <p:spPr bwMode="auto">
          <a:xfrm>
            <a:off x="4619625" y="3826951"/>
            <a:ext cx="4297363" cy="168275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7578725" y="4053964"/>
            <a:ext cx="584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400"/>
              <a:t>U</a:t>
            </a:r>
          </a:p>
        </p:txBody>
      </p:sp>
      <p:sp>
        <p:nvSpPr>
          <p:cNvPr id="22534" name="Oval 5"/>
          <p:cNvSpPr>
            <a:spLocks noChangeArrowheads="1"/>
          </p:cNvSpPr>
          <p:nvPr/>
        </p:nvSpPr>
        <p:spPr bwMode="auto">
          <a:xfrm>
            <a:off x="5534025" y="4430201"/>
            <a:ext cx="800100" cy="8016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161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Probability and Probability Notation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r>
              <a:rPr lang="en-US" dirty="0">
                <a:latin typeface="Arial" charset="0"/>
              </a:rPr>
              <a:t>P(A) 	-	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probability of A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r>
              <a:rPr lang="en-US" dirty="0">
                <a:latin typeface="Arial" charset="0"/>
              </a:rPr>
              <a:t>	- 	the probability that if we sample </a:t>
            </a:r>
            <a:r>
              <a:rPr lang="en-US" dirty="0" smtClean="0">
                <a:latin typeface="Arial" charset="0"/>
              </a:rPr>
              <a:t>randomly</a:t>
            </a:r>
            <a:r>
              <a:rPr lang="en-US" dirty="0">
                <a:latin typeface="Arial" charset="0"/>
              </a:rPr>
              <a:t>	from our universe we will see A</a:t>
            </a: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endParaRPr lang="en-US" dirty="0">
              <a:latin typeface="Arial" charset="0"/>
            </a:endParaRP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r>
              <a:rPr lang="en-US" dirty="0">
                <a:latin typeface="Arial" charset="0"/>
              </a:rPr>
              <a:t>P(A) =	|A|</a:t>
            </a: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r>
              <a:rPr lang="en-US" dirty="0">
                <a:latin typeface="Arial" charset="0"/>
              </a:rPr>
              <a:t>           	|U|</a:t>
            </a: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endParaRPr lang="en-US" sz="1600" dirty="0">
              <a:latin typeface="Arial" charset="0"/>
            </a:endParaRPr>
          </a:p>
        </p:txBody>
      </p:sp>
      <p:cxnSp>
        <p:nvCxnSpPr>
          <p:cNvPr id="23559" name="Straight Connector 7"/>
          <p:cNvCxnSpPr>
            <a:cxnSpLocks noChangeShapeType="1"/>
          </p:cNvCxnSpPr>
          <p:nvPr/>
        </p:nvCxnSpPr>
        <p:spPr bwMode="auto">
          <a:xfrm>
            <a:off x="2300288" y="4407447"/>
            <a:ext cx="641350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4619625" y="3826951"/>
            <a:ext cx="4297363" cy="168275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578725" y="4053964"/>
            <a:ext cx="584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400"/>
              <a:t>U</a:t>
            </a: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5534025" y="4430201"/>
            <a:ext cx="800100" cy="8016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37772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P(A) 	-	</a:t>
            </a:r>
            <a:r>
              <a:rPr lang="ja-JP" altLang="en-US" dirty="0" smtClean="0">
                <a:latin typeface="Arial" charset="0"/>
              </a:rPr>
              <a:t>“</a:t>
            </a:r>
            <a:r>
              <a:rPr lang="en-US" dirty="0" smtClean="0">
                <a:latin typeface="Arial" charset="0"/>
              </a:rPr>
              <a:t>probability of A</a:t>
            </a:r>
            <a:r>
              <a:rPr lang="ja-JP" altLang="en-US" dirty="0" smtClean="0">
                <a:latin typeface="Arial" charset="0"/>
              </a:rPr>
              <a:t>”</a:t>
            </a:r>
            <a:endParaRPr lang="en-US" dirty="0" smtClean="0">
              <a:latin typeface="Arial" charset="0"/>
            </a:endParaRP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	- 	the probability that if we sample randomly	from our universe we will see A</a:t>
            </a: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endParaRPr lang="en-US" dirty="0" smtClean="0">
              <a:latin typeface="Arial" charset="0"/>
            </a:endParaRP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P(A) =	|A|</a:t>
            </a: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           	|U|</a:t>
            </a: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endParaRPr lang="en-US" sz="1600" dirty="0">
              <a:latin typeface="Arial" charset="0"/>
            </a:endParaRPr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Probability and Probability Notation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69" y="4910667"/>
            <a:ext cx="7048804" cy="1316462"/>
          </a:xfrm>
        </p:spPr>
        <p:txBody>
          <a:bodyPr>
            <a:normAutofit fontScale="77500" lnSpcReduction="20000"/>
          </a:bodyPr>
          <a:lstStyle/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endParaRPr lang="en-US" sz="1600" dirty="0">
              <a:latin typeface="Arial" charset="0"/>
            </a:endParaRP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r>
              <a:rPr lang="en-US" sz="2400" dirty="0">
                <a:latin typeface="Arial" charset="0"/>
              </a:rPr>
              <a:t>Note:	at the smallest A is empty	(|A| = 0)</a:t>
            </a: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r>
              <a:rPr lang="en-US" sz="2400" dirty="0">
                <a:latin typeface="Arial" charset="0"/>
              </a:rPr>
              <a:t>		at the largest A is all of U	(|A| = |U|)</a:t>
            </a: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r>
              <a:rPr lang="en-US" sz="2400" dirty="0">
                <a:latin typeface="Arial" charset="0"/>
              </a:rPr>
              <a:t>		so:  0 ≤ P(A) ≤ 1</a:t>
            </a: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endParaRPr lang="en-US" dirty="0">
              <a:latin typeface="Arial" charset="0"/>
            </a:endParaRPr>
          </a:p>
        </p:txBody>
      </p:sp>
      <p:cxnSp>
        <p:nvCxnSpPr>
          <p:cNvPr id="24583" name="Straight Connector 7"/>
          <p:cNvCxnSpPr>
            <a:cxnSpLocks noChangeShapeType="1"/>
          </p:cNvCxnSpPr>
          <p:nvPr/>
        </p:nvCxnSpPr>
        <p:spPr bwMode="auto">
          <a:xfrm>
            <a:off x="2272243" y="4387867"/>
            <a:ext cx="641350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4619625" y="3826951"/>
            <a:ext cx="4297363" cy="168275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578725" y="4053964"/>
            <a:ext cx="584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400"/>
              <a:t>U</a:t>
            </a: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5534025" y="4430201"/>
            <a:ext cx="800100" cy="8016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5733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3"/>
              </a:buClr>
              <a:buFont typeface="Arial"/>
              <a:buChar char="•"/>
              <a:defRPr sz="28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Pct val="115000"/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2pPr>
            <a:lvl3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3pPr>
            <a:lvl4pPr marL="914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4pPr>
            <a:lvl5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/>
              <a:buChar char="•"/>
              <a:defRPr sz="2200" b="0" i="0" kern="1200" baseline="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P(A) 	-	</a:t>
            </a:r>
            <a:r>
              <a:rPr lang="ja-JP" altLang="en-US" dirty="0" smtClean="0">
                <a:latin typeface="Arial" charset="0"/>
              </a:rPr>
              <a:t>“</a:t>
            </a:r>
            <a:r>
              <a:rPr lang="en-US" dirty="0" smtClean="0">
                <a:latin typeface="Arial" charset="0"/>
              </a:rPr>
              <a:t>probability of A</a:t>
            </a:r>
            <a:r>
              <a:rPr lang="ja-JP" altLang="en-US" dirty="0" smtClean="0">
                <a:latin typeface="Arial" charset="0"/>
              </a:rPr>
              <a:t>”</a:t>
            </a:r>
            <a:endParaRPr lang="en-US" dirty="0" smtClean="0">
              <a:latin typeface="Arial" charset="0"/>
            </a:endParaRP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	- 	the probability that if we sample randomly	from our universe we will see A</a:t>
            </a: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endParaRPr lang="en-US" dirty="0" smtClean="0">
              <a:latin typeface="Arial" charset="0"/>
            </a:endParaRP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P(A) =	|A|</a:t>
            </a: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r>
              <a:rPr lang="en-US" dirty="0" smtClean="0">
                <a:latin typeface="Arial" charset="0"/>
              </a:rPr>
              <a:t>           	|U|</a:t>
            </a:r>
          </a:p>
          <a:p>
            <a:pPr marL="914400" indent="-914400">
              <a:buFont typeface="Wingdings" charset="0"/>
              <a:buNone/>
              <a:tabLst>
                <a:tab pos="1254125" algn="l"/>
              </a:tabLst>
            </a:pPr>
            <a:endParaRPr lang="en-US" sz="1600" dirty="0">
              <a:latin typeface="Arial" charset="0"/>
            </a:endParaRPr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Probability and Probability Notation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69" y="4910667"/>
            <a:ext cx="7048804" cy="1316462"/>
          </a:xfrm>
        </p:spPr>
        <p:txBody>
          <a:bodyPr>
            <a:normAutofit fontScale="70000" lnSpcReduction="20000"/>
          </a:bodyPr>
          <a:lstStyle/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endParaRPr lang="en-US" sz="1600" dirty="0">
              <a:latin typeface="Arial" charset="0"/>
            </a:endParaRPr>
          </a:p>
          <a:p>
            <a:pPr marL="914400" indent="-914400">
              <a:buNone/>
              <a:tabLst>
                <a:tab pos="1254125" algn="l"/>
              </a:tabLst>
            </a:pPr>
            <a:r>
              <a:rPr lang="en-US" sz="2400" dirty="0">
                <a:latin typeface="Arial" charset="0"/>
              </a:rPr>
              <a:t>Note: We are often dealing with finite sets of things 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(or we are assuming that things we are </a:t>
            </a:r>
            <a:r>
              <a:rPr lang="en-US" sz="2400" dirty="0" smtClean="0">
                <a:latin typeface="Arial" charset="0"/>
              </a:rPr>
              <a:t/>
            </a:r>
            <a:br>
              <a:rPr lang="en-US" sz="2400" dirty="0" smtClean="0">
                <a:latin typeface="Arial" charset="0"/>
              </a:rPr>
            </a:br>
            <a:r>
              <a:rPr lang="en-US" sz="2400" dirty="0" smtClean="0">
                <a:latin typeface="Arial" charset="0"/>
              </a:rPr>
              <a:t>interested </a:t>
            </a:r>
            <a:r>
              <a:rPr lang="en-US" sz="2400" dirty="0">
                <a:latin typeface="Arial" charset="0"/>
              </a:rPr>
              <a:t>in are well approximated by a finite set)</a:t>
            </a:r>
          </a:p>
          <a:p>
            <a:pPr marL="914400" indent="-914400">
              <a:buNone/>
              <a:tabLst>
                <a:tab pos="1254125" algn="l"/>
              </a:tabLst>
            </a:pPr>
            <a:r>
              <a:rPr lang="en-US" sz="2400" dirty="0">
                <a:latin typeface="Arial" charset="0"/>
              </a:rPr>
              <a:t>           So we can often just count to get e.g., |A| vs. |U|</a:t>
            </a:r>
          </a:p>
          <a:p>
            <a:pPr marL="914400" indent="-914400" eaLnBrk="1" hangingPunct="1">
              <a:buFont typeface="Wingdings" charset="0"/>
              <a:buNone/>
              <a:tabLst>
                <a:tab pos="1254125" algn="l"/>
              </a:tabLst>
            </a:pPr>
            <a:endParaRPr lang="en-US" dirty="0">
              <a:latin typeface="Arial" charset="0"/>
            </a:endParaRPr>
          </a:p>
        </p:txBody>
      </p:sp>
      <p:cxnSp>
        <p:nvCxnSpPr>
          <p:cNvPr id="24583" name="Straight Connector 7"/>
          <p:cNvCxnSpPr>
            <a:cxnSpLocks noChangeShapeType="1"/>
          </p:cNvCxnSpPr>
          <p:nvPr/>
        </p:nvCxnSpPr>
        <p:spPr bwMode="auto">
          <a:xfrm>
            <a:off x="2272243" y="4387867"/>
            <a:ext cx="641350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4619625" y="3826951"/>
            <a:ext cx="4297363" cy="168275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578725" y="4053964"/>
            <a:ext cx="584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400"/>
              <a:t>U</a:t>
            </a: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5534025" y="4430201"/>
            <a:ext cx="800100" cy="8016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5204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>
                <a:latin typeface="Arial" charset="0"/>
              </a:rPr>
              <a:t>Slightly less naïve approach: Aimless wandering…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276600" y="2971800"/>
            <a:ext cx="2286000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148" name="Picture 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6388100" y="3808413"/>
            <a:ext cx="2057400" cy="763587"/>
            <a:chOff x="3824" y="2519"/>
            <a:chExt cx="1296" cy="481"/>
          </a:xfrm>
        </p:grpSpPr>
        <p:sp>
          <p:nvSpPr>
            <p:cNvPr id="6172" name="Text Box 6"/>
            <p:cNvSpPr txBox="1">
              <a:spLocks noChangeArrowheads="1"/>
            </p:cNvSpPr>
            <p:nvPr/>
          </p:nvSpPr>
          <p:spPr bwMode="auto">
            <a:xfrm>
              <a:off x="3926" y="2519"/>
              <a:ext cx="10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Target</a:t>
              </a:r>
            </a:p>
            <a:p>
              <a:pPr algn="ctr"/>
              <a:r>
                <a:rPr lang="en-US"/>
                <a:t>Representation</a:t>
              </a:r>
            </a:p>
          </p:txBody>
        </p:sp>
        <p:sp>
          <p:nvSpPr>
            <p:cNvPr id="6173" name="Oval 7"/>
            <p:cNvSpPr>
              <a:spLocks noChangeArrowheads="1"/>
            </p:cNvSpPr>
            <p:nvPr/>
          </p:nvSpPr>
          <p:spPr bwMode="auto">
            <a:xfrm>
              <a:off x="3824" y="2520"/>
              <a:ext cx="129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Line 8"/>
          <p:cNvSpPr>
            <a:spLocks noChangeShapeType="1"/>
          </p:cNvSpPr>
          <p:nvPr/>
        </p:nvSpPr>
        <p:spPr bwMode="auto">
          <a:xfrm>
            <a:off x="24384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Line 9"/>
          <p:cNvSpPr>
            <a:spLocks noChangeShapeType="1"/>
          </p:cNvSpPr>
          <p:nvPr/>
        </p:nvSpPr>
        <p:spPr bwMode="auto">
          <a:xfrm>
            <a:off x="55626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152" name="Picture 1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1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6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7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8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9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2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3" name="Picture 2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4" name="Picture 2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2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6" name="Group 24"/>
          <p:cNvGrpSpPr>
            <a:grpSpLocks/>
          </p:cNvGrpSpPr>
          <p:nvPr/>
        </p:nvGrpSpPr>
        <p:grpSpPr bwMode="auto">
          <a:xfrm>
            <a:off x="3886200" y="4114800"/>
            <a:ext cx="609600" cy="533400"/>
            <a:chOff x="768" y="3600"/>
            <a:chExt cx="384" cy="336"/>
          </a:xfrm>
        </p:grpSpPr>
        <p:sp>
          <p:nvSpPr>
            <p:cNvPr id="6170" name="Oval 25"/>
            <p:cNvSpPr>
              <a:spLocks noChangeArrowheads="1"/>
            </p:cNvSpPr>
            <p:nvPr/>
          </p:nvSpPr>
          <p:spPr bwMode="auto">
            <a:xfrm>
              <a:off x="768" y="3600"/>
              <a:ext cx="384" cy="33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171" name="Picture 26" descr="hamm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" y="3648"/>
              <a:ext cx="23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67" name="Group 27"/>
          <p:cNvGrpSpPr>
            <a:grpSpLocks/>
          </p:cNvGrpSpPr>
          <p:nvPr/>
        </p:nvGrpSpPr>
        <p:grpSpPr bwMode="auto">
          <a:xfrm>
            <a:off x="1219200" y="3733800"/>
            <a:ext cx="1219200" cy="838200"/>
            <a:chOff x="768" y="2352"/>
            <a:chExt cx="768" cy="528"/>
          </a:xfrm>
        </p:grpSpPr>
        <p:sp>
          <p:nvSpPr>
            <p:cNvPr id="6168" name="Text Box 28"/>
            <p:cNvSpPr txBox="1">
              <a:spLocks noChangeArrowheads="1"/>
            </p:cNvSpPr>
            <p:nvPr/>
          </p:nvSpPr>
          <p:spPr bwMode="auto">
            <a:xfrm>
              <a:off x="924" y="2352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en-US"/>
            </a:p>
            <a:p>
              <a:pPr algn="ctr"/>
              <a:r>
                <a:rPr lang="en-US"/>
                <a:t>Data</a:t>
              </a:r>
            </a:p>
          </p:txBody>
        </p:sp>
        <p:sp>
          <p:nvSpPr>
            <p:cNvPr id="6169" name="Oval 29"/>
            <p:cNvSpPr>
              <a:spLocks noChangeArrowheads="1"/>
            </p:cNvSpPr>
            <p:nvPr/>
          </p:nvSpPr>
          <p:spPr bwMode="auto">
            <a:xfrm>
              <a:off x="768" y="2448"/>
              <a:ext cx="76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100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Probability and Probability Notation 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Examples:</a:t>
            </a: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P</a:t>
            </a:r>
            <a:r>
              <a:rPr lang="en-US" dirty="0">
                <a:latin typeface="Arial" charset="0"/>
              </a:rPr>
              <a:t>(sleeping) = 	 </a:t>
            </a:r>
            <a:r>
              <a:rPr lang="en-US" dirty="0" smtClean="0">
                <a:latin typeface="Arial" charset="0"/>
              </a:rPr>
              <a:t>8*</a:t>
            </a:r>
            <a:r>
              <a:rPr lang="en-US" dirty="0">
                <a:latin typeface="Arial" charset="0"/>
              </a:rPr>
              <a:t>5  	= 0.25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	</a:t>
            </a:r>
            <a:r>
              <a:rPr lang="en-US" dirty="0" smtClean="0">
                <a:latin typeface="Arial" charset="0"/>
              </a:rPr>
              <a:t>		 24</a:t>
            </a:r>
            <a:r>
              <a:rPr lang="en-US" dirty="0">
                <a:latin typeface="Arial" charset="0"/>
              </a:rPr>
              <a:t>*5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P(lecture) = 	  3  	= 0.025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	</a:t>
            </a:r>
            <a:r>
              <a:rPr lang="en-US" dirty="0" smtClean="0">
                <a:latin typeface="Arial" charset="0"/>
              </a:rPr>
              <a:t>		  120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P(meeting) = 	 15  	= 0.125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	</a:t>
            </a:r>
            <a:r>
              <a:rPr lang="en-US" dirty="0" smtClean="0">
                <a:latin typeface="Arial" charset="0"/>
              </a:rPr>
              <a:t>		 120</a:t>
            </a:r>
            <a:endParaRPr lang="en-US" dirty="0">
              <a:latin typeface="Arial" charset="0"/>
            </a:endParaRPr>
          </a:p>
        </p:txBody>
      </p:sp>
      <p:cxnSp>
        <p:nvCxnSpPr>
          <p:cNvPr id="26628" name="Straight Connector 3"/>
          <p:cNvCxnSpPr>
            <a:cxnSpLocks noChangeShapeType="1"/>
          </p:cNvCxnSpPr>
          <p:nvPr/>
        </p:nvCxnSpPr>
        <p:spPr bwMode="auto">
          <a:xfrm>
            <a:off x="3505194" y="2841096"/>
            <a:ext cx="641350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29" name="Straight Connector 4"/>
          <p:cNvCxnSpPr>
            <a:cxnSpLocks noChangeShapeType="1"/>
          </p:cNvCxnSpPr>
          <p:nvPr/>
        </p:nvCxnSpPr>
        <p:spPr bwMode="auto">
          <a:xfrm>
            <a:off x="3565525" y="3860271"/>
            <a:ext cx="641350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0" name="Straight Connector 6"/>
          <p:cNvCxnSpPr>
            <a:cxnSpLocks noChangeShapeType="1"/>
          </p:cNvCxnSpPr>
          <p:nvPr/>
        </p:nvCxnSpPr>
        <p:spPr bwMode="auto">
          <a:xfrm>
            <a:off x="3495146" y="5029200"/>
            <a:ext cx="639762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2938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Conditional Probability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128942" y="1381479"/>
            <a:ext cx="7718725" cy="4379976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We write P(A | B) to denote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Probability of A given B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(or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… assuming B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or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If we know B is true, what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s the 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probability </a:t>
            </a:r>
            <a:r>
              <a:rPr lang="en-US" dirty="0">
                <a:latin typeface="Arial" charset="0"/>
              </a:rPr>
              <a:t>of A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</p:txBody>
      </p:sp>
      <p:pic>
        <p:nvPicPr>
          <p:cNvPr id="27652" name="Picture 7" descr="prob_venn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3965575"/>
            <a:ext cx="4743450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31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Conditional Probability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128943" y="1254477"/>
            <a:ext cx="7048804" cy="4379976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P(A | B) 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Probability of A given B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You can think of this as just a change of universe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Probability of A treating B as the universe</a:t>
            </a:r>
          </a:p>
        </p:txBody>
      </p:sp>
      <p:pic>
        <p:nvPicPr>
          <p:cNvPr id="28676" name="Picture 3" descr="prob_venn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9163"/>
            <a:ext cx="4743450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4" descr="prob_venn_diagram_Bon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8" y="3187700"/>
            <a:ext cx="3560762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5"/>
          <p:cNvSpPr txBox="1">
            <a:spLocks noChangeArrowheads="1"/>
          </p:cNvSpPr>
          <p:nvPr/>
        </p:nvSpPr>
        <p:spPr bwMode="auto">
          <a:xfrm>
            <a:off x="4789488" y="4156075"/>
            <a:ext cx="895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3600">
                <a:solidFill>
                  <a:srgbClr val="000000"/>
                </a:solidFill>
                <a:sym typeface="Wingdings" charset="0"/>
              </a:rPr>
              <a:t></a:t>
            </a:r>
            <a:endParaRPr lang="en-US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0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Conditional Probability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P(A | B) 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Probability of A given B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= 	|A&amp;B|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   </a:t>
            </a:r>
            <a:r>
              <a:rPr lang="en-US" dirty="0" smtClean="0">
                <a:latin typeface="Arial" charset="0"/>
              </a:rPr>
              <a:t>    |</a:t>
            </a:r>
            <a:r>
              <a:rPr lang="en-US" dirty="0">
                <a:latin typeface="Arial" charset="0"/>
              </a:rPr>
              <a:t>B|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</a:t>
            </a:r>
          </a:p>
        </p:txBody>
      </p:sp>
      <p:pic>
        <p:nvPicPr>
          <p:cNvPr id="29700" name="Picture 4" descr="prob_venn_diagram_B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3" y="2390775"/>
            <a:ext cx="4732337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01" name="Straight Connector 6"/>
          <p:cNvCxnSpPr>
            <a:cxnSpLocks noChangeShapeType="1"/>
          </p:cNvCxnSpPr>
          <p:nvPr/>
        </p:nvCxnSpPr>
        <p:spPr bwMode="auto">
          <a:xfrm>
            <a:off x="1909763" y="3399366"/>
            <a:ext cx="1069975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4887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Conditional Probability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P(A | B)  -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Probability of A given B</a:t>
            </a:r>
            <a:r>
              <a:rPr lang="ja-JP" altLang="en-US" sz="2400" dirty="0">
                <a:latin typeface="Arial" charset="0"/>
              </a:rPr>
              <a:t>”</a:t>
            </a:r>
            <a:endParaRPr lang="en-US" sz="24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24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	= 	|A&amp;B|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		  </a:t>
            </a:r>
            <a:r>
              <a:rPr lang="en-US" sz="2400" dirty="0" smtClean="0">
                <a:latin typeface="Arial" charset="0"/>
              </a:rPr>
              <a:t>	  </a:t>
            </a:r>
            <a:r>
              <a:rPr lang="en-US" sz="2400" dirty="0">
                <a:latin typeface="Arial" charset="0"/>
              </a:rPr>
              <a:t>|B|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			    </a:t>
            </a:r>
            <a:r>
              <a:rPr lang="en-US" sz="2400" dirty="0">
                <a:solidFill>
                  <a:schemeClr val="accent1"/>
                </a:solidFill>
                <a:latin typeface="Arial" charset="0"/>
              </a:rPr>
              <a:t>Divide top and bottom by |U| …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		|A&amp;B|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=		</a:t>
            </a:r>
            <a:r>
              <a:rPr lang="en-US" sz="2400" dirty="0" smtClean="0">
                <a:latin typeface="Arial" charset="0"/>
              </a:rPr>
              <a:t>   </a:t>
            </a:r>
            <a:r>
              <a:rPr lang="en-US" sz="2400" dirty="0">
                <a:latin typeface="Arial" charset="0"/>
              </a:rPr>
              <a:t>|U|     		=  P(A&amp;B)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		   |B|		     	      P(B)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		   |U|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		</a:t>
            </a:r>
          </a:p>
          <a:p>
            <a:pPr eaLnBrk="1" hangingPunct="1">
              <a:buFont typeface="Wingdings" charset="0"/>
              <a:buNone/>
            </a:pPr>
            <a:endParaRPr lang="en-US" sz="24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24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24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	</a:t>
            </a:r>
          </a:p>
        </p:txBody>
      </p:sp>
      <p:cxnSp>
        <p:nvCxnSpPr>
          <p:cNvPr id="30724" name="Straight Connector 6"/>
          <p:cNvCxnSpPr>
            <a:cxnSpLocks noChangeShapeType="1"/>
          </p:cNvCxnSpPr>
          <p:nvPr/>
        </p:nvCxnSpPr>
        <p:spPr bwMode="auto">
          <a:xfrm>
            <a:off x="1900237" y="3166534"/>
            <a:ext cx="1069975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5" name="Straight Connector 5"/>
          <p:cNvCxnSpPr>
            <a:cxnSpLocks noChangeShapeType="1"/>
          </p:cNvCxnSpPr>
          <p:nvPr/>
        </p:nvCxnSpPr>
        <p:spPr bwMode="auto">
          <a:xfrm>
            <a:off x="3673475" y="5100108"/>
            <a:ext cx="1069975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6" name="Straight Connector 7"/>
          <p:cNvCxnSpPr>
            <a:cxnSpLocks noChangeShapeType="1"/>
          </p:cNvCxnSpPr>
          <p:nvPr/>
        </p:nvCxnSpPr>
        <p:spPr bwMode="auto">
          <a:xfrm>
            <a:off x="1620838" y="4628091"/>
            <a:ext cx="81438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7" name="Straight Connector 13"/>
          <p:cNvCxnSpPr>
            <a:cxnSpLocks noChangeShapeType="1"/>
          </p:cNvCxnSpPr>
          <p:nvPr/>
        </p:nvCxnSpPr>
        <p:spPr bwMode="auto">
          <a:xfrm>
            <a:off x="1889919" y="5515504"/>
            <a:ext cx="3635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8" name="Straight Connector 15"/>
          <p:cNvCxnSpPr>
            <a:cxnSpLocks noChangeShapeType="1"/>
          </p:cNvCxnSpPr>
          <p:nvPr/>
        </p:nvCxnSpPr>
        <p:spPr bwMode="auto">
          <a:xfrm>
            <a:off x="1440657" y="5068887"/>
            <a:ext cx="1262062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0015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Conditional Probability Example</a:t>
            </a:r>
          </a:p>
        </p:txBody>
      </p:sp>
      <p:sp>
        <p:nvSpPr>
          <p:cNvPr id="31747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Font typeface="Wingdings" charset="0"/>
              <a:buNone/>
            </a:pPr>
            <a:r>
              <a:rPr lang="x-none" dirty="0" smtClean="0">
                <a:latin typeface="Arial" charset="0"/>
              </a:rPr>
              <a:t>Consider Jen’s Mobile data</a:t>
            </a:r>
            <a:r>
              <a:rPr lang="en-US" dirty="0" smtClean="0">
                <a:latin typeface="Arial" charset="0"/>
              </a:rPr>
              <a:t>: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Location: </a:t>
            </a:r>
            <a:r>
              <a:rPr lang="en-US" sz="2000" dirty="0" smtClean="0">
                <a:latin typeface="Arial" charset="0"/>
              </a:rPr>
              <a:t>{Shadyside, NSH, Hidden Valley, Other}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en-US" dirty="0" smtClean="0">
                <a:latin typeface="Arial" charset="0"/>
              </a:rPr>
              <a:t>Activity: </a:t>
            </a:r>
            <a:r>
              <a:rPr lang="en-US" dirty="0">
                <a:latin typeface="Arial" charset="0"/>
              </a:rPr>
              <a:t>	 </a:t>
            </a:r>
            <a:r>
              <a:rPr lang="en-US" sz="2000" dirty="0" smtClean="0">
                <a:latin typeface="Arial" charset="0"/>
              </a:rPr>
              <a:t>{Biking, Vehicle, Walking, Still, Other}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14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Conditional probabilities are useful in classification:</a:t>
            </a:r>
          </a:p>
          <a:p>
            <a:pPr eaLnBrk="1" hangingPunct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	</a:t>
            </a:r>
            <a:r>
              <a:rPr lang="en-US" sz="2400" dirty="0">
                <a:latin typeface="Arial" charset="0"/>
              </a:rPr>
              <a:t>P</a:t>
            </a:r>
            <a:r>
              <a:rPr lang="en-US" sz="2400" dirty="0" smtClean="0">
                <a:latin typeface="Arial" charset="0"/>
              </a:rPr>
              <a:t>(Walking| </a:t>
            </a:r>
            <a:r>
              <a:rPr lang="en-US" sz="2400" dirty="0">
                <a:latin typeface="Arial" charset="0"/>
              </a:rPr>
              <a:t>Location</a:t>
            </a:r>
            <a:r>
              <a:rPr lang="en-US" sz="2400" dirty="0" smtClean="0">
                <a:latin typeface="Arial" charset="0"/>
              </a:rPr>
              <a:t>=Shadyside)</a:t>
            </a:r>
            <a:endParaRPr lang="en-US" sz="24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	P(Sleeping | </a:t>
            </a:r>
            <a:r>
              <a:rPr lang="en-US" sz="2400" dirty="0" smtClean="0">
                <a:latin typeface="Arial" charset="0"/>
              </a:rPr>
              <a:t>Activity=Still)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 err="1">
                <a:latin typeface="Arial" charset="0"/>
              </a:rPr>
              <a:t>etc</a:t>
            </a:r>
            <a:endParaRPr lang="en-US" sz="24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1600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solidFill>
                  <a:srgbClr val="850205"/>
                </a:solidFill>
                <a:latin typeface="Arial" charset="0"/>
              </a:rPr>
              <a:t>We can estimate these based on body of prior observations (e.g., count how many times </a:t>
            </a:r>
            <a:r>
              <a:rPr lang="en-US" dirty="0" smtClean="0">
                <a:solidFill>
                  <a:srgbClr val="850205"/>
                </a:solidFill>
                <a:latin typeface="Arial" charset="0"/>
              </a:rPr>
              <a:t>walking when 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location </a:t>
            </a:r>
            <a:r>
              <a:rPr lang="en-US" dirty="0" smtClean="0">
                <a:solidFill>
                  <a:srgbClr val="850205"/>
                </a:solidFill>
                <a:latin typeface="Arial" charset="0"/>
              </a:rPr>
              <a:t>was Shadyside)</a:t>
            </a:r>
            <a:endParaRPr lang="en-US" dirty="0">
              <a:solidFill>
                <a:srgbClr val="850205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75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Based on Bayes law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" charset="0"/>
                <a:hlinkClick r:id="rId3"/>
              </a:rPr>
              <a:t>http://en.wikipedia.org/wiki/Bayes'_theorem</a:t>
            </a:r>
            <a:r>
              <a:rPr lang="en-US" sz="2800" dirty="0">
                <a:latin typeface="Arial" charset="0"/>
              </a:rPr>
              <a:t> </a:t>
            </a:r>
            <a:endParaRPr lang="en-US" sz="2000" dirty="0">
              <a:latin typeface="Arial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" charset="0"/>
                <a:hlinkClick r:id="rId4"/>
              </a:rPr>
              <a:t>http://yudkowsky.net/rational/bayes</a:t>
            </a:r>
            <a:r>
              <a:rPr lang="en-US" sz="2000" dirty="0">
                <a:latin typeface="Arial" charset="0"/>
              </a:rPr>
              <a:t> 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" charset="0"/>
                <a:hlinkClick r:id="rId5"/>
              </a:rPr>
              <a:t>http://oscarbonilla.com/2009/05/visualizing-bayes-theorem/</a:t>
            </a:r>
            <a:r>
              <a:rPr lang="en-US" sz="1800" dirty="0">
                <a:latin typeface="Arial" charset="0"/>
              </a:rPr>
              <a:t> 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Bayes </a:t>
            </a:r>
            <a:r>
              <a:rPr lang="en-US" dirty="0">
                <a:latin typeface="Arial" charset="0"/>
              </a:rPr>
              <a:t>Law (AKA Bayes theorem):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</p:txBody>
      </p:sp>
      <p:pic>
        <p:nvPicPr>
          <p:cNvPr id="32772" name="Picture 4" descr="bay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600"/>
            <a:ext cx="19050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7086600" y="2238375"/>
            <a:ext cx="1905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Rev. Thomas Bayes</a:t>
            </a:r>
            <a:br>
              <a:rPr lang="en-US" sz="1400">
                <a:solidFill>
                  <a:schemeClr val="bg2"/>
                </a:solidFill>
              </a:rPr>
            </a:br>
            <a:r>
              <a:rPr lang="en-US" sz="1400">
                <a:solidFill>
                  <a:schemeClr val="bg2"/>
                </a:solidFill>
              </a:rPr>
              <a:t>1702-1761</a:t>
            </a:r>
          </a:p>
        </p:txBody>
      </p:sp>
      <p:grpSp>
        <p:nvGrpSpPr>
          <p:cNvPr id="32774" name="Group 6"/>
          <p:cNvGrpSpPr>
            <a:grpSpLocks/>
          </p:cNvGrpSpPr>
          <p:nvPr/>
        </p:nvGrpSpPr>
        <p:grpSpPr bwMode="auto">
          <a:xfrm>
            <a:off x="2667000" y="4876800"/>
            <a:ext cx="4232275" cy="1066800"/>
            <a:chOff x="3094" y="2928"/>
            <a:chExt cx="2666" cy="672"/>
          </a:xfrm>
        </p:grpSpPr>
        <p:sp>
          <p:nvSpPr>
            <p:cNvPr id="32775" name="Text Box 7"/>
            <p:cNvSpPr txBox="1">
              <a:spLocks noChangeArrowheads="1"/>
            </p:cNvSpPr>
            <p:nvPr/>
          </p:nvSpPr>
          <p:spPr bwMode="auto">
            <a:xfrm>
              <a:off x="3094" y="3108"/>
              <a:ext cx="11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sz="2800" dirty="0">
                  <a:solidFill>
                    <a:srgbClr val="850205"/>
                  </a:solidFill>
                </a:rPr>
                <a:t>P(A | B) =</a:t>
              </a:r>
            </a:p>
          </p:txBody>
        </p:sp>
        <p:grpSp>
          <p:nvGrpSpPr>
            <p:cNvPr id="32776" name="Group 8"/>
            <p:cNvGrpSpPr>
              <a:grpSpLocks/>
            </p:cNvGrpSpPr>
            <p:nvPr/>
          </p:nvGrpSpPr>
          <p:grpSpPr bwMode="auto">
            <a:xfrm>
              <a:off x="4128" y="2928"/>
              <a:ext cx="1632" cy="672"/>
              <a:chOff x="4128" y="2928"/>
              <a:chExt cx="1632" cy="672"/>
            </a:xfrm>
          </p:grpSpPr>
          <p:grpSp>
            <p:nvGrpSpPr>
              <p:cNvPr id="32777" name="Group 9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sp>
              <p:nvSpPr>
                <p:cNvPr id="3277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128" y="2928"/>
                  <a:ext cx="163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2800">
                      <a:solidFill>
                        <a:srgbClr val="850205"/>
                      </a:solidFill>
                    </a:rPr>
                    <a:t>P(B | A) P(A)</a:t>
                  </a:r>
                </a:p>
              </p:txBody>
            </p:sp>
            <p:sp>
              <p:nvSpPr>
                <p:cNvPr id="3278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128" y="3273"/>
                  <a:ext cx="163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2800">
                      <a:solidFill>
                        <a:srgbClr val="850205"/>
                      </a:solidFill>
                    </a:rPr>
                    <a:t>P(B)</a:t>
                  </a:r>
                </a:p>
              </p:txBody>
            </p:sp>
          </p:grpSp>
          <p:sp>
            <p:nvSpPr>
              <p:cNvPr id="32778" name="Line 12"/>
              <p:cNvSpPr>
                <a:spLocks noChangeShapeType="1"/>
              </p:cNvSpPr>
              <p:nvPr/>
            </p:nvSpPr>
            <p:spPr bwMode="auto">
              <a:xfrm>
                <a:off x="4320" y="3271"/>
                <a:ext cx="1296" cy="0"/>
              </a:xfrm>
              <a:prstGeom prst="line">
                <a:avLst/>
              </a:prstGeom>
              <a:noFill/>
              <a:ln w="38100">
                <a:solidFill>
                  <a:srgbClr val="850205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85020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13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850205"/>
                </a:solidFill>
                <a:latin typeface="Arial" charset="0"/>
              </a:rPr>
              <a:t>Why is that true?</a:t>
            </a:r>
          </a:p>
        </p:txBody>
      </p:sp>
      <p:pic>
        <p:nvPicPr>
          <p:cNvPr id="33795" name="Picture 4" descr="ba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228600"/>
            <a:ext cx="15319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solidFill>
                  <a:srgbClr val="850205"/>
                </a:solidFill>
                <a:latin typeface="Arial" charset="0"/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18482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Why is that true?</a:t>
            </a:r>
          </a:p>
        </p:txBody>
      </p:sp>
      <p:pic>
        <p:nvPicPr>
          <p:cNvPr id="34819" name="Picture 4" descr="ba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228600"/>
            <a:ext cx="15319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P(A | B) = P(A&amp;B)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(B) 	</a:t>
            </a: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	</a:t>
            </a:r>
            <a:endParaRPr lang="en-US" dirty="0">
              <a:solidFill>
                <a:schemeClr val="bg2"/>
              </a:solidFill>
              <a:latin typeface="Arial" charset="0"/>
            </a:endParaRPr>
          </a:p>
        </p:txBody>
      </p:sp>
      <p:cxnSp>
        <p:nvCxnSpPr>
          <p:cNvPr id="34821" name="Straight Connector 14"/>
          <p:cNvCxnSpPr>
            <a:cxnSpLocks noChangeShapeType="1"/>
          </p:cNvCxnSpPr>
          <p:nvPr/>
        </p:nvCxnSpPr>
        <p:spPr bwMode="auto">
          <a:xfrm>
            <a:off x="2951163" y="2315634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5118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Why is that true?</a:t>
            </a:r>
          </a:p>
        </p:txBody>
      </p:sp>
      <p:pic>
        <p:nvPicPr>
          <p:cNvPr id="35843" name="Picture 4" descr="ba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228600"/>
            <a:ext cx="15319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Content Placeholder 5"/>
          <p:cNvSpPr>
            <a:spLocks noGrp="1"/>
          </p:cNvSpPr>
          <p:nvPr>
            <p:ph idx="1"/>
          </p:nvPr>
        </p:nvSpPr>
        <p:spPr>
          <a:xfrm>
            <a:off x="1128942" y="1847153"/>
            <a:ext cx="7862657" cy="4379976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P(A | B) = P(A&amp;B)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(B) 	</a:t>
            </a:r>
            <a:r>
              <a:rPr lang="en-US" dirty="0" smtClean="0">
                <a:latin typeface="Arial" charset="0"/>
              </a:rPr>
              <a:t>	</a:t>
            </a:r>
            <a:r>
              <a:rPr lang="en-US" dirty="0" smtClean="0">
                <a:latin typeface="Arial" charset="0"/>
                <a:sym typeface="Wingdings" charset="0"/>
              </a:rPr>
              <a:t></a:t>
            </a:r>
            <a:r>
              <a:rPr lang="en-US" dirty="0">
                <a:latin typeface="Arial" charset="0"/>
              </a:rPr>
              <a:t>	P(A | B)P(B)= P(A&amp;B) </a:t>
            </a: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	</a:t>
            </a:r>
            <a:endParaRPr lang="en-US" dirty="0">
              <a:solidFill>
                <a:schemeClr val="bg2"/>
              </a:solidFill>
              <a:latin typeface="Arial" charset="0"/>
            </a:endParaRPr>
          </a:p>
        </p:txBody>
      </p:sp>
      <p:cxnSp>
        <p:nvCxnSpPr>
          <p:cNvPr id="35845" name="Straight Connector 14"/>
          <p:cNvCxnSpPr>
            <a:cxnSpLocks noChangeShapeType="1"/>
          </p:cNvCxnSpPr>
          <p:nvPr/>
        </p:nvCxnSpPr>
        <p:spPr bwMode="auto">
          <a:xfrm>
            <a:off x="2929996" y="2336800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0131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>
                <a:latin typeface="Arial" charset="0"/>
              </a:rPr>
              <a:t>Slightly less naïve approach: Aimless wandering…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276600" y="2971800"/>
            <a:ext cx="2286000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172" name="Picture 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6388100" y="3808413"/>
            <a:ext cx="2057400" cy="763587"/>
            <a:chOff x="3824" y="2519"/>
            <a:chExt cx="1296" cy="481"/>
          </a:xfrm>
        </p:grpSpPr>
        <p:sp>
          <p:nvSpPr>
            <p:cNvPr id="7197" name="Text Box 6"/>
            <p:cNvSpPr txBox="1">
              <a:spLocks noChangeArrowheads="1"/>
            </p:cNvSpPr>
            <p:nvPr/>
          </p:nvSpPr>
          <p:spPr bwMode="auto">
            <a:xfrm>
              <a:off x="3926" y="2519"/>
              <a:ext cx="10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Target</a:t>
              </a:r>
            </a:p>
            <a:p>
              <a:pPr algn="ctr"/>
              <a:r>
                <a:rPr lang="en-US"/>
                <a:t>Representation</a:t>
              </a:r>
            </a:p>
          </p:txBody>
        </p:sp>
        <p:sp>
          <p:nvSpPr>
            <p:cNvPr id="7198" name="Oval 7"/>
            <p:cNvSpPr>
              <a:spLocks noChangeArrowheads="1"/>
            </p:cNvSpPr>
            <p:nvPr/>
          </p:nvSpPr>
          <p:spPr bwMode="auto">
            <a:xfrm>
              <a:off x="3824" y="2520"/>
              <a:ext cx="129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4" name="Line 8"/>
          <p:cNvSpPr>
            <a:spLocks noChangeShapeType="1"/>
          </p:cNvSpPr>
          <p:nvPr/>
        </p:nvSpPr>
        <p:spPr bwMode="auto">
          <a:xfrm>
            <a:off x="24384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5" name="Line 9"/>
          <p:cNvSpPr>
            <a:spLocks noChangeShapeType="1"/>
          </p:cNvSpPr>
          <p:nvPr/>
        </p:nvSpPr>
        <p:spPr bwMode="auto">
          <a:xfrm>
            <a:off x="55626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6" name="Picture 1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1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16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17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4" name="Picture 18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19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6" name="Picture 2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7" name="Picture 2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2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9" name="Picture 2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0" name="Group 24"/>
          <p:cNvGrpSpPr>
            <a:grpSpLocks/>
          </p:cNvGrpSpPr>
          <p:nvPr/>
        </p:nvGrpSpPr>
        <p:grpSpPr bwMode="auto">
          <a:xfrm>
            <a:off x="3886200" y="4114800"/>
            <a:ext cx="609600" cy="533400"/>
            <a:chOff x="768" y="3600"/>
            <a:chExt cx="384" cy="336"/>
          </a:xfrm>
        </p:grpSpPr>
        <p:sp>
          <p:nvSpPr>
            <p:cNvPr id="7195" name="Oval 25"/>
            <p:cNvSpPr>
              <a:spLocks noChangeArrowheads="1"/>
            </p:cNvSpPr>
            <p:nvPr/>
          </p:nvSpPr>
          <p:spPr bwMode="auto">
            <a:xfrm>
              <a:off x="768" y="3600"/>
              <a:ext cx="384" cy="33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196" name="Picture 26" descr="hamm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" y="3648"/>
              <a:ext cx="230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91" name="Text Box 27"/>
          <p:cNvSpPr txBox="1">
            <a:spLocks noChangeArrowheads="1"/>
          </p:cNvSpPr>
          <p:nvPr/>
        </p:nvSpPr>
        <p:spPr bwMode="auto">
          <a:xfrm>
            <a:off x="2889250" y="5867400"/>
            <a:ext cx="335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Problem  1:</a:t>
            </a:r>
            <a:r>
              <a:rPr lang="en-US"/>
              <a:t>  It takes too long!!!</a:t>
            </a:r>
          </a:p>
        </p:txBody>
      </p:sp>
      <p:grpSp>
        <p:nvGrpSpPr>
          <p:cNvPr id="7192" name="Group 28"/>
          <p:cNvGrpSpPr>
            <a:grpSpLocks/>
          </p:cNvGrpSpPr>
          <p:nvPr/>
        </p:nvGrpSpPr>
        <p:grpSpPr bwMode="auto">
          <a:xfrm>
            <a:off x="1219200" y="3733800"/>
            <a:ext cx="1219200" cy="838200"/>
            <a:chOff x="768" y="2352"/>
            <a:chExt cx="768" cy="528"/>
          </a:xfrm>
        </p:grpSpPr>
        <p:sp>
          <p:nvSpPr>
            <p:cNvPr id="7193" name="Text Box 29"/>
            <p:cNvSpPr txBox="1">
              <a:spLocks noChangeArrowheads="1"/>
            </p:cNvSpPr>
            <p:nvPr/>
          </p:nvSpPr>
          <p:spPr bwMode="auto">
            <a:xfrm>
              <a:off x="924" y="2352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en-US"/>
            </a:p>
            <a:p>
              <a:pPr algn="ctr"/>
              <a:r>
                <a:rPr lang="en-US"/>
                <a:t>Data</a:t>
              </a:r>
            </a:p>
          </p:txBody>
        </p:sp>
        <p:sp>
          <p:nvSpPr>
            <p:cNvPr id="7194" name="Oval 30"/>
            <p:cNvSpPr>
              <a:spLocks noChangeArrowheads="1"/>
            </p:cNvSpPr>
            <p:nvPr/>
          </p:nvSpPr>
          <p:spPr bwMode="auto">
            <a:xfrm>
              <a:off x="768" y="2448"/>
              <a:ext cx="76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65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Why is that true?</a:t>
            </a:r>
          </a:p>
        </p:txBody>
      </p:sp>
      <p:pic>
        <p:nvPicPr>
          <p:cNvPr id="35843" name="Picture 4" descr="ba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228600"/>
            <a:ext cx="15319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Content Placeholder 5"/>
          <p:cNvSpPr>
            <a:spLocks noGrp="1"/>
          </p:cNvSpPr>
          <p:nvPr>
            <p:ph idx="1"/>
          </p:nvPr>
        </p:nvSpPr>
        <p:spPr>
          <a:xfrm>
            <a:off x="1128942" y="1847153"/>
            <a:ext cx="7862657" cy="4379976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P(A | B) = P(A&amp;B)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(B) 	</a:t>
            </a:r>
            <a:r>
              <a:rPr lang="en-US" dirty="0" smtClean="0">
                <a:latin typeface="Arial" charset="0"/>
              </a:rPr>
              <a:t>	</a:t>
            </a:r>
            <a:r>
              <a:rPr lang="en-US" dirty="0" smtClean="0">
                <a:latin typeface="Arial" charset="0"/>
                <a:sym typeface="Wingdings" charset="0"/>
              </a:rPr>
              <a:t></a:t>
            </a:r>
            <a:r>
              <a:rPr lang="en-US" dirty="0">
                <a:latin typeface="Arial" charset="0"/>
              </a:rPr>
              <a:t>	P(A | B)P(B)= P(A&amp;B) 	</a:t>
            </a:r>
            <a:endParaRPr lang="en-US" dirty="0" smtClean="0">
              <a:latin typeface="Arial" charset="0"/>
            </a:endParaRPr>
          </a:p>
          <a:p>
            <a:pPr>
              <a:buNone/>
            </a:pPr>
            <a:r>
              <a:rPr lang="en-US" dirty="0" smtClean="0">
                <a:solidFill>
                  <a:srgbClr val="445984"/>
                </a:solidFill>
                <a:latin typeface="Arial" charset="0"/>
              </a:rPr>
              <a:t>Now </a:t>
            </a:r>
            <a:r>
              <a:rPr lang="en-US" dirty="0">
                <a:solidFill>
                  <a:srgbClr val="445984"/>
                </a:solidFill>
                <a:latin typeface="Arial" charset="0"/>
              </a:rPr>
              <a:t>the converse</a:t>
            </a:r>
            <a:r>
              <a:rPr lang="en-US" dirty="0">
                <a:latin typeface="Arial" charset="0"/>
              </a:rPr>
              <a:t>	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	P(B | A) = P(A&amp;B) 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(A) 	</a:t>
            </a:r>
            <a:r>
              <a:rPr lang="en-US" dirty="0" smtClean="0">
                <a:latin typeface="Arial" charset="0"/>
              </a:rPr>
              <a:t>		</a:t>
            </a:r>
            <a:r>
              <a:rPr lang="en-US" dirty="0" smtClean="0">
                <a:latin typeface="Arial" charset="0"/>
                <a:sym typeface="Wingdings" charset="0"/>
              </a:rPr>
              <a:t></a:t>
            </a:r>
            <a:r>
              <a:rPr lang="en-US" dirty="0">
                <a:latin typeface="Arial" charset="0"/>
              </a:rPr>
              <a:t>	P(B | A)P(A)= P(A&amp;B) </a:t>
            </a: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</p:txBody>
      </p:sp>
      <p:cxnSp>
        <p:nvCxnSpPr>
          <p:cNvPr id="35845" name="Straight Connector 14"/>
          <p:cNvCxnSpPr>
            <a:cxnSpLocks noChangeShapeType="1"/>
          </p:cNvCxnSpPr>
          <p:nvPr/>
        </p:nvCxnSpPr>
        <p:spPr bwMode="auto">
          <a:xfrm>
            <a:off x="2929996" y="2336800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14"/>
          <p:cNvCxnSpPr>
            <a:cxnSpLocks noChangeShapeType="1"/>
          </p:cNvCxnSpPr>
          <p:nvPr/>
        </p:nvCxnSpPr>
        <p:spPr bwMode="auto">
          <a:xfrm>
            <a:off x="2929996" y="3928533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6126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Why is that true?</a:t>
            </a:r>
          </a:p>
        </p:txBody>
      </p:sp>
      <p:pic>
        <p:nvPicPr>
          <p:cNvPr id="35843" name="Picture 4" descr="ba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228600"/>
            <a:ext cx="15319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Content Placeholder 5"/>
          <p:cNvSpPr>
            <a:spLocks noGrp="1"/>
          </p:cNvSpPr>
          <p:nvPr>
            <p:ph idx="1"/>
          </p:nvPr>
        </p:nvSpPr>
        <p:spPr>
          <a:xfrm>
            <a:off x="1128942" y="1847153"/>
            <a:ext cx="7862657" cy="4379976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P(A | B) = P(A&amp;B)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(B) 	</a:t>
            </a:r>
            <a:r>
              <a:rPr lang="en-US" dirty="0" smtClean="0">
                <a:latin typeface="Arial" charset="0"/>
              </a:rPr>
              <a:t>	</a:t>
            </a:r>
            <a:r>
              <a:rPr lang="en-US" dirty="0" smtClean="0">
                <a:latin typeface="Arial" charset="0"/>
                <a:sym typeface="Wingdings" charset="0"/>
              </a:rPr>
              <a:t></a:t>
            </a:r>
            <a:r>
              <a:rPr lang="en-US" dirty="0">
                <a:latin typeface="Arial" charset="0"/>
              </a:rPr>
              <a:t>	P(A | B)P(B)= P(A&amp;B) 	</a:t>
            </a:r>
            <a:endParaRPr lang="en-US" dirty="0" smtClean="0">
              <a:latin typeface="Arial" charset="0"/>
            </a:endParaRPr>
          </a:p>
          <a:p>
            <a:pPr>
              <a:buNone/>
            </a:pPr>
            <a:r>
              <a:rPr lang="en-US" dirty="0" smtClean="0">
                <a:solidFill>
                  <a:srgbClr val="445984"/>
                </a:solidFill>
                <a:latin typeface="Arial" charset="0"/>
              </a:rPr>
              <a:t>Now </a:t>
            </a:r>
            <a:r>
              <a:rPr lang="en-US" dirty="0">
                <a:solidFill>
                  <a:srgbClr val="445984"/>
                </a:solidFill>
                <a:latin typeface="Arial" charset="0"/>
              </a:rPr>
              <a:t>the converse</a:t>
            </a:r>
            <a:r>
              <a:rPr lang="en-US" dirty="0">
                <a:latin typeface="Arial" charset="0"/>
              </a:rPr>
              <a:t>	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	P(B | A) = P(A&amp;B) 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(A) 	</a:t>
            </a:r>
            <a:r>
              <a:rPr lang="en-US" dirty="0" smtClean="0">
                <a:latin typeface="Arial" charset="0"/>
              </a:rPr>
              <a:t>		</a:t>
            </a:r>
            <a:r>
              <a:rPr lang="en-US" dirty="0" smtClean="0">
                <a:latin typeface="Arial" charset="0"/>
                <a:sym typeface="Wingdings" charset="0"/>
              </a:rPr>
              <a:t></a:t>
            </a:r>
            <a:r>
              <a:rPr lang="en-US" dirty="0">
                <a:latin typeface="Arial" charset="0"/>
              </a:rPr>
              <a:t>	P(B | A)P(A)= P(A&amp;B) </a:t>
            </a: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1000" dirty="0" smtClean="0">
              <a:solidFill>
                <a:schemeClr val="bg2"/>
              </a:solidFill>
              <a:latin typeface="Arial" charset="0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	P(A | B)P(B) = P(B | A)P(A)</a:t>
            </a:r>
            <a:endParaRPr lang="en-US" dirty="0">
              <a:solidFill>
                <a:srgbClr val="445984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</p:txBody>
      </p:sp>
      <p:cxnSp>
        <p:nvCxnSpPr>
          <p:cNvPr id="35845" name="Straight Connector 14"/>
          <p:cNvCxnSpPr>
            <a:cxnSpLocks noChangeShapeType="1"/>
          </p:cNvCxnSpPr>
          <p:nvPr/>
        </p:nvCxnSpPr>
        <p:spPr bwMode="auto">
          <a:xfrm>
            <a:off x="2929996" y="2336800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14"/>
          <p:cNvCxnSpPr>
            <a:cxnSpLocks noChangeShapeType="1"/>
          </p:cNvCxnSpPr>
          <p:nvPr/>
        </p:nvCxnSpPr>
        <p:spPr bwMode="auto">
          <a:xfrm>
            <a:off x="2929996" y="3928533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9484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Why is that true?</a:t>
            </a:r>
          </a:p>
        </p:txBody>
      </p:sp>
      <p:pic>
        <p:nvPicPr>
          <p:cNvPr id="35843" name="Picture 4" descr="ba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228600"/>
            <a:ext cx="15319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Content Placeholder 5"/>
          <p:cNvSpPr>
            <a:spLocks noGrp="1"/>
          </p:cNvSpPr>
          <p:nvPr>
            <p:ph idx="1"/>
          </p:nvPr>
        </p:nvSpPr>
        <p:spPr>
          <a:xfrm>
            <a:off x="1128942" y="1847153"/>
            <a:ext cx="7862657" cy="4379976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P(A | B) = P(A&amp;B)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(B) 	</a:t>
            </a:r>
            <a:r>
              <a:rPr lang="en-US" dirty="0" smtClean="0">
                <a:latin typeface="Arial" charset="0"/>
              </a:rPr>
              <a:t>	</a:t>
            </a:r>
            <a:r>
              <a:rPr lang="en-US" dirty="0" smtClean="0">
                <a:latin typeface="Arial" charset="0"/>
                <a:sym typeface="Wingdings" charset="0"/>
              </a:rPr>
              <a:t></a:t>
            </a:r>
            <a:r>
              <a:rPr lang="en-US" dirty="0">
                <a:latin typeface="Arial" charset="0"/>
              </a:rPr>
              <a:t>	P(A | B)P(B)= P(A&amp;B) 	</a:t>
            </a:r>
            <a:endParaRPr lang="en-US" dirty="0" smtClean="0">
              <a:latin typeface="Arial" charset="0"/>
            </a:endParaRPr>
          </a:p>
          <a:p>
            <a:pPr>
              <a:buNone/>
            </a:pPr>
            <a:r>
              <a:rPr lang="en-US" dirty="0" smtClean="0">
                <a:solidFill>
                  <a:srgbClr val="445984"/>
                </a:solidFill>
                <a:latin typeface="Arial" charset="0"/>
              </a:rPr>
              <a:t>Now </a:t>
            </a:r>
            <a:r>
              <a:rPr lang="en-US" dirty="0">
                <a:solidFill>
                  <a:srgbClr val="445984"/>
                </a:solidFill>
                <a:latin typeface="Arial" charset="0"/>
              </a:rPr>
              <a:t>the converse</a:t>
            </a:r>
            <a:r>
              <a:rPr lang="en-US" dirty="0">
                <a:latin typeface="Arial" charset="0"/>
              </a:rPr>
              <a:t>	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	P(B | A) = P(A&amp;B) 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(A) 	</a:t>
            </a:r>
            <a:r>
              <a:rPr lang="en-US" dirty="0" smtClean="0">
                <a:latin typeface="Arial" charset="0"/>
              </a:rPr>
              <a:t>		</a:t>
            </a:r>
            <a:r>
              <a:rPr lang="en-US" dirty="0" smtClean="0">
                <a:latin typeface="Arial" charset="0"/>
                <a:sym typeface="Wingdings" charset="0"/>
              </a:rPr>
              <a:t></a:t>
            </a:r>
            <a:r>
              <a:rPr lang="en-US" dirty="0">
                <a:latin typeface="Arial" charset="0"/>
              </a:rPr>
              <a:t>	P(B | A)P(A)= P(A&amp;B) </a:t>
            </a: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1000" dirty="0" smtClean="0">
              <a:solidFill>
                <a:schemeClr val="bg2"/>
              </a:solidFill>
              <a:latin typeface="Arial" charset="0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	P(A | B)P(B) = P(B | A)P(A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)</a:t>
            </a:r>
            <a:r>
              <a:rPr lang="en-US" dirty="0">
                <a:solidFill>
                  <a:srgbClr val="445984"/>
                </a:solidFill>
                <a:latin typeface="Arial" charset="0"/>
              </a:rPr>
              <a:t> divide by P(B)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</p:txBody>
      </p:sp>
      <p:cxnSp>
        <p:nvCxnSpPr>
          <p:cNvPr id="35845" name="Straight Connector 14"/>
          <p:cNvCxnSpPr>
            <a:cxnSpLocks noChangeShapeType="1"/>
          </p:cNvCxnSpPr>
          <p:nvPr/>
        </p:nvCxnSpPr>
        <p:spPr bwMode="auto">
          <a:xfrm>
            <a:off x="2929996" y="2336800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14"/>
          <p:cNvCxnSpPr>
            <a:cxnSpLocks noChangeShapeType="1"/>
          </p:cNvCxnSpPr>
          <p:nvPr/>
        </p:nvCxnSpPr>
        <p:spPr bwMode="auto">
          <a:xfrm>
            <a:off x="2929996" y="3928533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7903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Why is that true?</a:t>
            </a:r>
          </a:p>
        </p:txBody>
      </p:sp>
      <p:pic>
        <p:nvPicPr>
          <p:cNvPr id="35843" name="Picture 4" descr="ba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228600"/>
            <a:ext cx="15319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Content Placeholder 5"/>
          <p:cNvSpPr>
            <a:spLocks noGrp="1"/>
          </p:cNvSpPr>
          <p:nvPr>
            <p:ph idx="1"/>
          </p:nvPr>
        </p:nvSpPr>
        <p:spPr>
          <a:xfrm>
            <a:off x="1128942" y="1847153"/>
            <a:ext cx="7862657" cy="4379976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P(A | B) = P(A&amp;B)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(B) 	</a:t>
            </a:r>
            <a:r>
              <a:rPr lang="en-US" dirty="0" smtClean="0">
                <a:latin typeface="Arial" charset="0"/>
              </a:rPr>
              <a:t>	</a:t>
            </a:r>
            <a:r>
              <a:rPr lang="en-US" dirty="0" smtClean="0">
                <a:latin typeface="Arial" charset="0"/>
                <a:sym typeface="Wingdings" charset="0"/>
              </a:rPr>
              <a:t></a:t>
            </a:r>
            <a:r>
              <a:rPr lang="en-US" dirty="0">
                <a:latin typeface="Arial" charset="0"/>
              </a:rPr>
              <a:t>	P(A | B)P(B)= P(A&amp;B) 	</a:t>
            </a:r>
            <a:endParaRPr lang="en-US" dirty="0" smtClean="0">
              <a:latin typeface="Arial" charset="0"/>
            </a:endParaRPr>
          </a:p>
          <a:p>
            <a:pPr>
              <a:buNone/>
            </a:pPr>
            <a:r>
              <a:rPr lang="en-US" dirty="0" smtClean="0">
                <a:solidFill>
                  <a:srgbClr val="445984"/>
                </a:solidFill>
                <a:latin typeface="Arial" charset="0"/>
              </a:rPr>
              <a:t>Now </a:t>
            </a:r>
            <a:r>
              <a:rPr lang="en-US" dirty="0">
                <a:solidFill>
                  <a:srgbClr val="445984"/>
                </a:solidFill>
                <a:latin typeface="Arial" charset="0"/>
              </a:rPr>
              <a:t>the converse</a:t>
            </a:r>
            <a:r>
              <a:rPr lang="en-US" dirty="0">
                <a:latin typeface="Arial" charset="0"/>
              </a:rPr>
              <a:t>	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	P(B | A) = P(A&amp;B) </a:t>
            </a:r>
          </a:p>
          <a:p>
            <a:pPr>
              <a:buNone/>
            </a:pPr>
            <a:r>
              <a:rPr lang="en-US" dirty="0">
                <a:latin typeface="Arial" charset="0"/>
              </a:rPr>
              <a:t>			   </a:t>
            </a:r>
            <a:r>
              <a:rPr lang="en-US" dirty="0" smtClean="0">
                <a:latin typeface="Arial" charset="0"/>
              </a:rPr>
              <a:t>		P</a:t>
            </a:r>
            <a:r>
              <a:rPr lang="en-US" dirty="0">
                <a:latin typeface="Arial" charset="0"/>
              </a:rPr>
              <a:t>(A) 	</a:t>
            </a:r>
            <a:r>
              <a:rPr lang="en-US" dirty="0" smtClean="0">
                <a:latin typeface="Arial" charset="0"/>
              </a:rPr>
              <a:t>		</a:t>
            </a:r>
            <a:r>
              <a:rPr lang="en-US" dirty="0" smtClean="0">
                <a:latin typeface="Arial" charset="0"/>
                <a:sym typeface="Wingdings" charset="0"/>
              </a:rPr>
              <a:t></a:t>
            </a:r>
            <a:r>
              <a:rPr lang="en-US" dirty="0">
                <a:latin typeface="Arial" charset="0"/>
              </a:rPr>
              <a:t>	P(B | A)P(A)= P(A&amp;B) </a:t>
            </a:r>
            <a:r>
              <a:rPr lang="en-US" dirty="0" smtClean="0">
                <a:solidFill>
                  <a:schemeClr val="bg2"/>
                </a:solidFill>
                <a:latin typeface="Arial" charset="0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Arial" charset="0"/>
              </a:rPr>
            </a:br>
            <a:endParaRPr lang="en-US" sz="1000" dirty="0" smtClean="0">
              <a:solidFill>
                <a:schemeClr val="bg2"/>
              </a:solidFill>
              <a:latin typeface="Arial" charset="0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	P(A | B)P(B) = P(B | A)P(A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)</a:t>
            </a:r>
            <a:r>
              <a:rPr lang="en-US" dirty="0">
                <a:solidFill>
                  <a:srgbClr val="445984"/>
                </a:solidFill>
                <a:latin typeface="Arial" charset="0"/>
              </a:rPr>
              <a:t> divide by P(B)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</p:txBody>
      </p:sp>
      <p:cxnSp>
        <p:nvCxnSpPr>
          <p:cNvPr id="35845" name="Straight Connector 14"/>
          <p:cNvCxnSpPr>
            <a:cxnSpLocks noChangeShapeType="1"/>
          </p:cNvCxnSpPr>
          <p:nvPr/>
        </p:nvCxnSpPr>
        <p:spPr bwMode="auto">
          <a:xfrm>
            <a:off x="2929996" y="2336800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14"/>
          <p:cNvCxnSpPr>
            <a:cxnSpLocks noChangeShapeType="1"/>
          </p:cNvCxnSpPr>
          <p:nvPr/>
        </p:nvCxnSpPr>
        <p:spPr bwMode="auto">
          <a:xfrm>
            <a:off x="2929996" y="3928533"/>
            <a:ext cx="1277937" cy="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1635125" y="5477410"/>
            <a:ext cx="4232275" cy="1066800"/>
            <a:chOff x="3094" y="2928"/>
            <a:chExt cx="2666" cy="672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3094" y="3108"/>
              <a:ext cx="11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sz="2800" dirty="0">
                  <a:solidFill>
                    <a:srgbClr val="850205"/>
                  </a:solidFill>
                </a:rPr>
                <a:t>P(A | B) =</a:t>
              </a:r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4128" y="2928"/>
              <a:ext cx="1632" cy="672"/>
              <a:chOff x="4128" y="2928"/>
              <a:chExt cx="1632" cy="672"/>
            </a:xfrm>
          </p:grpSpPr>
          <p:grpSp>
            <p:nvGrpSpPr>
              <p:cNvPr id="11" name="Group 9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sp>
              <p:nvSpPr>
                <p:cNvPr id="1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128" y="2928"/>
                  <a:ext cx="163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2800">
                      <a:solidFill>
                        <a:srgbClr val="850205"/>
                      </a:solidFill>
                    </a:rPr>
                    <a:t>P(B | A) P(A)</a:t>
                  </a:r>
                </a:p>
              </p:txBody>
            </p:sp>
            <p:sp>
              <p:nvSpPr>
                <p:cNvPr id="1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128" y="3273"/>
                  <a:ext cx="163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2800">
                      <a:solidFill>
                        <a:srgbClr val="850205"/>
                      </a:solidFill>
                    </a:rPr>
                    <a:t>P(B)</a:t>
                  </a:r>
                </a:p>
              </p:txBody>
            </p:sp>
          </p:grpSp>
          <p:sp>
            <p:nvSpPr>
              <p:cNvPr id="12" name="Line 12"/>
              <p:cNvSpPr>
                <a:spLocks noChangeShapeType="1"/>
              </p:cNvSpPr>
              <p:nvPr/>
            </p:nvSpPr>
            <p:spPr bwMode="auto">
              <a:xfrm>
                <a:off x="4320" y="3271"/>
                <a:ext cx="1296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85020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503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Bayes Law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Bayes Law (AKA Bayes theorem):</a:t>
            </a: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pic>
        <p:nvPicPr>
          <p:cNvPr id="40964" name="Picture 4" descr="ba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600"/>
            <a:ext cx="19050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7086600" y="2238375"/>
            <a:ext cx="1905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Rev. Thomas Bayes</a:t>
            </a:r>
            <a:br>
              <a:rPr lang="en-US" sz="1400">
                <a:solidFill>
                  <a:schemeClr val="bg2"/>
                </a:solidFill>
              </a:rPr>
            </a:br>
            <a:r>
              <a:rPr lang="en-US" sz="1400">
                <a:solidFill>
                  <a:schemeClr val="bg2"/>
                </a:solidFill>
              </a:rPr>
              <a:t>1702-1761</a:t>
            </a:r>
          </a:p>
        </p:txBody>
      </p:sp>
      <p:grpSp>
        <p:nvGrpSpPr>
          <p:cNvPr id="13" name="Group 6"/>
          <p:cNvGrpSpPr>
            <a:grpSpLocks/>
          </p:cNvGrpSpPr>
          <p:nvPr/>
        </p:nvGrpSpPr>
        <p:grpSpPr bwMode="auto">
          <a:xfrm>
            <a:off x="2058458" y="4410610"/>
            <a:ext cx="4232275" cy="1066800"/>
            <a:chOff x="3094" y="2928"/>
            <a:chExt cx="2666" cy="672"/>
          </a:xfrm>
        </p:grpSpPr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3094" y="3108"/>
              <a:ext cx="11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sz="2800" dirty="0">
                  <a:solidFill>
                    <a:srgbClr val="850205"/>
                  </a:solidFill>
                </a:rPr>
                <a:t>P(A | B) =</a:t>
              </a:r>
            </a:p>
          </p:txBody>
        </p:sp>
        <p:grpSp>
          <p:nvGrpSpPr>
            <p:cNvPr id="15" name="Group 8"/>
            <p:cNvGrpSpPr>
              <a:grpSpLocks/>
            </p:cNvGrpSpPr>
            <p:nvPr/>
          </p:nvGrpSpPr>
          <p:grpSpPr bwMode="auto">
            <a:xfrm>
              <a:off x="4128" y="2928"/>
              <a:ext cx="1632" cy="672"/>
              <a:chOff x="4128" y="2928"/>
              <a:chExt cx="1632" cy="672"/>
            </a:xfrm>
          </p:grpSpPr>
          <p:grpSp>
            <p:nvGrpSpPr>
              <p:cNvPr id="16" name="Group 9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sp>
              <p:nvSpPr>
                <p:cNvPr id="1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128" y="2928"/>
                  <a:ext cx="163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2800">
                      <a:solidFill>
                        <a:srgbClr val="850205"/>
                      </a:solidFill>
                    </a:rPr>
                    <a:t>P(B | A) P(A)</a:t>
                  </a:r>
                </a:p>
              </p:txBody>
            </p:sp>
            <p:sp>
              <p:nvSpPr>
                <p:cNvPr id="1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128" y="3273"/>
                  <a:ext cx="163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2800">
                      <a:solidFill>
                        <a:srgbClr val="850205"/>
                      </a:solidFill>
                    </a:rPr>
                    <a:t>P(B)</a:t>
                  </a:r>
                </a:p>
              </p:txBody>
            </p:sp>
          </p:grp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>
                <a:off x="4320" y="3271"/>
                <a:ext cx="1296" cy="0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85020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347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Would like to know the probability that the true class is </a:t>
            </a:r>
            <a:r>
              <a:rPr lang="en-US" dirty="0" err="1">
                <a:latin typeface="Arial" charset="0"/>
              </a:rPr>
              <a:t>C</a:t>
            </a:r>
            <a:r>
              <a:rPr lang="en-US" baseline="-25000" dirty="0" err="1">
                <a:latin typeface="Arial" charset="0"/>
              </a:rPr>
              <a:t>i</a:t>
            </a:r>
            <a:r>
              <a:rPr lang="en-US" dirty="0">
                <a:latin typeface="Arial" charset="0"/>
              </a:rPr>
              <a:t> given the occurrence of observed feature vector F = &lt;f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, f</a:t>
            </a:r>
            <a:r>
              <a:rPr lang="en-US" baseline="-25000" dirty="0">
                <a:latin typeface="Arial" charset="0"/>
              </a:rPr>
              <a:t>2</a:t>
            </a:r>
            <a:r>
              <a:rPr lang="en-US" dirty="0">
                <a:latin typeface="Arial" charset="0"/>
              </a:rPr>
              <a:t>, …, </a:t>
            </a:r>
            <a:r>
              <a:rPr lang="en-US" dirty="0" err="1">
                <a:latin typeface="Arial" charset="0"/>
              </a:rPr>
              <a:t>f</a:t>
            </a:r>
            <a:r>
              <a:rPr lang="en-US" baseline="-25000" dirty="0" err="1">
                <a:latin typeface="Arial" charset="0"/>
              </a:rPr>
              <a:t>n</a:t>
            </a:r>
            <a:r>
              <a:rPr lang="en-US" dirty="0">
                <a:latin typeface="Arial" charset="0"/>
              </a:rPr>
              <a:t> &gt;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Compute as:</a:t>
            </a:r>
          </a:p>
          <a:p>
            <a:pPr marL="0" indent="0"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</p:txBody>
      </p:sp>
      <p:grpSp>
        <p:nvGrpSpPr>
          <p:cNvPr id="41988" name="Group 4"/>
          <p:cNvGrpSpPr>
            <a:grpSpLocks/>
          </p:cNvGrpSpPr>
          <p:nvPr/>
        </p:nvGrpSpPr>
        <p:grpSpPr bwMode="auto">
          <a:xfrm>
            <a:off x="2150533" y="4577292"/>
            <a:ext cx="4232275" cy="1066800"/>
            <a:chOff x="3094" y="2928"/>
            <a:chExt cx="2666" cy="672"/>
          </a:xfrm>
        </p:grpSpPr>
        <p:sp>
          <p:nvSpPr>
            <p:cNvPr id="41989" name="Text Box 5"/>
            <p:cNvSpPr txBox="1">
              <a:spLocks noChangeArrowheads="1"/>
            </p:cNvSpPr>
            <p:nvPr/>
          </p:nvSpPr>
          <p:spPr bwMode="auto">
            <a:xfrm>
              <a:off x="3094" y="3108"/>
              <a:ext cx="11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sz="2800">
                  <a:solidFill>
                    <a:srgbClr val="850205"/>
                  </a:solidFill>
                </a:rPr>
                <a:t>P(C</a:t>
              </a:r>
              <a:r>
                <a:rPr lang="en-US" sz="2800" baseline="-25000">
                  <a:solidFill>
                    <a:srgbClr val="850205"/>
                  </a:solidFill>
                </a:rPr>
                <a:t>i</a:t>
              </a:r>
              <a:r>
                <a:rPr lang="en-US" sz="2800">
                  <a:solidFill>
                    <a:srgbClr val="850205"/>
                  </a:solidFill>
                </a:rPr>
                <a:t> | F) =</a:t>
              </a: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4128" y="2928"/>
              <a:ext cx="1632" cy="672"/>
              <a:chOff x="4128" y="2928"/>
              <a:chExt cx="1632" cy="672"/>
            </a:xfrm>
          </p:grpSpPr>
          <p:grpSp>
            <p:nvGrpSpPr>
              <p:cNvPr id="41991" name="Group 7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sp>
              <p:nvSpPr>
                <p:cNvPr id="4199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128" y="2928"/>
                  <a:ext cx="163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2800" dirty="0">
                      <a:solidFill>
                        <a:srgbClr val="850205"/>
                      </a:solidFill>
                    </a:rPr>
                    <a:t>P(F | </a:t>
                  </a:r>
                  <a:r>
                    <a:rPr lang="en-US" sz="2800" dirty="0" err="1">
                      <a:solidFill>
                        <a:srgbClr val="850205"/>
                      </a:solidFill>
                    </a:rPr>
                    <a:t>C</a:t>
                  </a:r>
                  <a:r>
                    <a:rPr lang="en-US" sz="2800" baseline="-25000" dirty="0" err="1">
                      <a:solidFill>
                        <a:srgbClr val="850205"/>
                      </a:solidFill>
                    </a:rPr>
                    <a:t>i</a:t>
                  </a:r>
                  <a:r>
                    <a:rPr lang="en-US" sz="2800" dirty="0">
                      <a:solidFill>
                        <a:srgbClr val="850205"/>
                      </a:solidFill>
                    </a:rPr>
                    <a:t>) P(</a:t>
                  </a:r>
                  <a:r>
                    <a:rPr lang="en-US" sz="2800" dirty="0" err="1">
                      <a:solidFill>
                        <a:srgbClr val="850205"/>
                      </a:solidFill>
                    </a:rPr>
                    <a:t>C</a:t>
                  </a:r>
                  <a:r>
                    <a:rPr lang="en-US" sz="2800" baseline="-25000" dirty="0" err="1">
                      <a:solidFill>
                        <a:srgbClr val="850205"/>
                      </a:solidFill>
                    </a:rPr>
                    <a:t>i</a:t>
                  </a:r>
                  <a:r>
                    <a:rPr lang="en-US" sz="2800" dirty="0">
                      <a:solidFill>
                        <a:srgbClr val="850205"/>
                      </a:solidFill>
                    </a:rPr>
                    <a:t>)</a:t>
                  </a:r>
                </a:p>
              </p:txBody>
            </p:sp>
            <p:sp>
              <p:nvSpPr>
                <p:cNvPr id="4199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128" y="3273"/>
                  <a:ext cx="163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Arial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2800">
                      <a:solidFill>
                        <a:srgbClr val="850205"/>
                      </a:solidFill>
                    </a:rPr>
                    <a:t>P(F)</a:t>
                  </a:r>
                </a:p>
              </p:txBody>
            </p:sp>
          </p:grpSp>
          <p:sp>
            <p:nvSpPr>
              <p:cNvPr id="41992" name="Line 10"/>
              <p:cNvSpPr>
                <a:spLocks noChangeShapeType="1"/>
              </p:cNvSpPr>
              <p:nvPr/>
            </p:nvSpPr>
            <p:spPr bwMode="auto">
              <a:xfrm>
                <a:off x="4320" y="3271"/>
                <a:ext cx="1296" cy="0"/>
              </a:xfrm>
              <a:prstGeom prst="line">
                <a:avLst/>
              </a:prstGeom>
              <a:noFill/>
              <a:ln w="38100">
                <a:solidFill>
                  <a:srgbClr val="850205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85020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927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Would like to know the probability that the true class is C</a:t>
            </a:r>
            <a:r>
              <a:rPr lang="en-US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given the occurrence of observed feature vector F = &lt;f</a:t>
            </a:r>
            <a:r>
              <a:rPr lang="en-US" baseline="-25000">
                <a:latin typeface="Arial" charset="0"/>
              </a:rPr>
              <a:t>1</a:t>
            </a:r>
            <a:r>
              <a:rPr lang="en-US">
                <a:latin typeface="Arial" charset="0"/>
              </a:rPr>
              <a:t>, f</a:t>
            </a:r>
            <a:r>
              <a:rPr lang="en-US" baseline="-25000">
                <a:latin typeface="Arial" charset="0"/>
              </a:rPr>
              <a:t>2</a:t>
            </a:r>
            <a:r>
              <a:rPr lang="en-US">
                <a:latin typeface="Arial" charset="0"/>
              </a:rPr>
              <a:t>, …, f</a:t>
            </a:r>
            <a:r>
              <a:rPr lang="en-US" baseline="-25000">
                <a:latin typeface="Arial" charset="0"/>
              </a:rPr>
              <a:t>n</a:t>
            </a:r>
            <a:r>
              <a:rPr lang="en-US">
                <a:latin typeface="Arial" charset="0"/>
              </a:rPr>
              <a:t> &gt;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Compute as:</a:t>
            </a: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grpSp>
        <p:nvGrpSpPr>
          <p:cNvPr id="43012" name="Group 4"/>
          <p:cNvGrpSpPr>
            <a:grpSpLocks/>
          </p:cNvGrpSpPr>
          <p:nvPr/>
        </p:nvGrpSpPr>
        <p:grpSpPr bwMode="auto">
          <a:xfrm>
            <a:off x="1218147" y="3548580"/>
            <a:ext cx="6877050" cy="1066800"/>
            <a:chOff x="598" y="2070"/>
            <a:chExt cx="4332" cy="672"/>
          </a:xfrm>
        </p:grpSpPr>
        <p:grpSp>
          <p:nvGrpSpPr>
            <p:cNvPr id="43013" name="Group 5"/>
            <p:cNvGrpSpPr>
              <a:grpSpLocks/>
            </p:cNvGrpSpPr>
            <p:nvPr/>
          </p:nvGrpSpPr>
          <p:grpSpPr bwMode="auto">
            <a:xfrm>
              <a:off x="598" y="2070"/>
              <a:ext cx="2666" cy="672"/>
              <a:chOff x="3094" y="2928"/>
              <a:chExt cx="2666" cy="672"/>
            </a:xfrm>
          </p:grpSpPr>
          <p:sp>
            <p:nvSpPr>
              <p:cNvPr id="43021" name="Text Box 6"/>
              <p:cNvSpPr txBox="1">
                <a:spLocks noChangeArrowheads="1"/>
              </p:cNvSpPr>
              <p:nvPr/>
            </p:nvSpPr>
            <p:spPr bwMode="auto">
              <a:xfrm>
                <a:off x="3094" y="3108"/>
                <a:ext cx="11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>
                  <a:spcBef>
                    <a:spcPct val="50000"/>
                  </a:spcBef>
                </a:pPr>
                <a:r>
                  <a:rPr lang="en-US" sz="2800">
                    <a:solidFill>
                      <a:schemeClr val="accent1"/>
                    </a:solidFill>
                  </a:rPr>
                  <a:t>P(C</a:t>
                </a:r>
                <a:r>
                  <a:rPr lang="en-US" sz="2800" baseline="-25000">
                    <a:solidFill>
                      <a:schemeClr val="accent1"/>
                    </a:solidFill>
                  </a:rPr>
                  <a:t>i</a:t>
                </a:r>
                <a:r>
                  <a:rPr lang="en-US" sz="2800">
                    <a:solidFill>
                      <a:schemeClr val="accent1"/>
                    </a:solidFill>
                  </a:rPr>
                  <a:t> | F) =</a:t>
                </a:r>
              </a:p>
            </p:txBody>
          </p:sp>
          <p:grpSp>
            <p:nvGrpSpPr>
              <p:cNvPr id="43022" name="Group 7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grpSp>
              <p:nvGrpSpPr>
                <p:cNvPr id="43023" name="Group 8"/>
                <p:cNvGrpSpPr>
                  <a:grpSpLocks/>
                </p:cNvGrpSpPr>
                <p:nvPr/>
              </p:nvGrpSpPr>
              <p:grpSpPr bwMode="auto">
                <a:xfrm>
                  <a:off x="4128" y="2928"/>
                  <a:ext cx="1632" cy="672"/>
                  <a:chOff x="4128" y="2928"/>
                  <a:chExt cx="1632" cy="672"/>
                </a:xfrm>
              </p:grpSpPr>
              <p:sp>
                <p:nvSpPr>
                  <p:cNvPr id="43025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2928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chemeClr val="accent1"/>
                        </a:solidFill>
                      </a:rPr>
                      <a:t>P(F | C</a:t>
                    </a:r>
                    <a:r>
                      <a:rPr lang="en-US" sz="2800" baseline="-25000">
                        <a:solidFill>
                          <a:schemeClr val="accent1"/>
                        </a:solidFill>
                      </a:rPr>
                      <a:t>i</a:t>
                    </a:r>
                    <a:r>
                      <a:rPr lang="en-US" sz="2800">
                        <a:solidFill>
                          <a:schemeClr val="accent1"/>
                        </a:solidFill>
                      </a:rPr>
                      <a:t>) P(C</a:t>
                    </a:r>
                    <a:r>
                      <a:rPr lang="en-US" sz="2800" baseline="-25000">
                        <a:solidFill>
                          <a:schemeClr val="accent1"/>
                        </a:solidFill>
                      </a:rPr>
                      <a:t>i</a:t>
                    </a:r>
                    <a:r>
                      <a:rPr lang="en-US" sz="2800">
                        <a:solidFill>
                          <a:schemeClr val="accent1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43026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3273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chemeClr val="accent1"/>
                        </a:solidFill>
                      </a:rPr>
                      <a:t>P(F)</a:t>
                    </a:r>
                  </a:p>
                </p:txBody>
              </p:sp>
            </p:grpSp>
            <p:sp>
              <p:nvSpPr>
                <p:cNvPr id="43024" name="Line 11"/>
                <p:cNvSpPr>
                  <a:spLocks noChangeShapeType="1"/>
                </p:cNvSpPr>
                <p:nvPr/>
              </p:nvSpPr>
              <p:spPr bwMode="auto">
                <a:xfrm>
                  <a:off x="4320" y="3271"/>
                  <a:ext cx="1296" cy="0"/>
                </a:xfrm>
                <a:prstGeom prst="line">
                  <a:avLst/>
                </a:prstGeom>
                <a:noFill/>
                <a:ln w="38100">
                  <a:solidFill>
                    <a:srgbClr val="850205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43014" name="Group 12"/>
            <p:cNvGrpSpPr>
              <a:grpSpLocks/>
            </p:cNvGrpSpPr>
            <p:nvPr/>
          </p:nvGrpSpPr>
          <p:grpSpPr bwMode="auto">
            <a:xfrm>
              <a:off x="2264" y="2071"/>
              <a:ext cx="2666" cy="633"/>
              <a:chOff x="3094" y="2928"/>
              <a:chExt cx="2666" cy="633"/>
            </a:xfrm>
          </p:grpSpPr>
          <p:sp>
            <p:nvSpPr>
              <p:cNvPr id="43015" name="Text Box 13"/>
              <p:cNvSpPr txBox="1">
                <a:spLocks noChangeArrowheads="1"/>
              </p:cNvSpPr>
              <p:nvPr/>
            </p:nvSpPr>
            <p:spPr bwMode="auto">
              <a:xfrm>
                <a:off x="3094" y="3108"/>
                <a:ext cx="11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>
                  <a:spcBef>
                    <a:spcPct val="50000"/>
                  </a:spcBef>
                </a:pPr>
                <a:r>
                  <a:rPr lang="en-US" sz="2800">
                    <a:solidFill>
                      <a:schemeClr val="accent1"/>
                    </a:solidFill>
                  </a:rPr>
                  <a:t>=</a:t>
                </a:r>
              </a:p>
            </p:txBody>
          </p:sp>
          <p:grpSp>
            <p:nvGrpSpPr>
              <p:cNvPr id="43016" name="Group 14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33"/>
                <a:chOff x="4128" y="2928"/>
                <a:chExt cx="1632" cy="633"/>
              </a:xfrm>
            </p:grpSpPr>
            <p:grpSp>
              <p:nvGrpSpPr>
                <p:cNvPr id="43017" name="Group 15"/>
                <p:cNvGrpSpPr>
                  <a:grpSpLocks/>
                </p:cNvGrpSpPr>
                <p:nvPr/>
              </p:nvGrpSpPr>
              <p:grpSpPr bwMode="auto">
                <a:xfrm>
                  <a:off x="4128" y="2928"/>
                  <a:ext cx="1632" cy="633"/>
                  <a:chOff x="4128" y="2928"/>
                  <a:chExt cx="1632" cy="633"/>
                </a:xfrm>
              </p:grpSpPr>
              <p:sp>
                <p:nvSpPr>
                  <p:cNvPr id="43019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2928"/>
                    <a:ext cx="16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400">
                        <a:solidFill>
                          <a:schemeClr val="accent1"/>
                        </a:solidFill>
                      </a:rPr>
                      <a:t>Likelihood * Prior</a:t>
                    </a:r>
                  </a:p>
                </p:txBody>
              </p:sp>
              <p:sp>
                <p:nvSpPr>
                  <p:cNvPr id="43020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3273"/>
                    <a:ext cx="16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400">
                        <a:solidFill>
                          <a:schemeClr val="accent1"/>
                        </a:solidFill>
                      </a:rPr>
                      <a:t>Evidence</a:t>
                    </a:r>
                  </a:p>
                </p:txBody>
              </p:sp>
            </p:grpSp>
            <p:sp>
              <p:nvSpPr>
                <p:cNvPr id="43018" name="Line 18"/>
                <p:cNvSpPr>
                  <a:spLocks noChangeShapeType="1"/>
                </p:cNvSpPr>
                <p:nvPr/>
              </p:nvSpPr>
              <p:spPr bwMode="auto">
                <a:xfrm>
                  <a:off x="4320" y="3271"/>
                  <a:ext cx="1296" cy="0"/>
                </a:xfrm>
                <a:prstGeom prst="line">
                  <a:avLst/>
                </a:prstGeom>
                <a:noFill/>
                <a:ln w="38100">
                  <a:solidFill>
                    <a:srgbClr val="850205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0570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Would like to know the probability that the true class is C</a:t>
            </a:r>
            <a:r>
              <a:rPr lang="en-US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given the occurrence of observed feature vector F = &lt;f</a:t>
            </a:r>
            <a:r>
              <a:rPr lang="en-US" baseline="-25000">
                <a:latin typeface="Arial" charset="0"/>
              </a:rPr>
              <a:t>1</a:t>
            </a:r>
            <a:r>
              <a:rPr lang="en-US">
                <a:latin typeface="Arial" charset="0"/>
              </a:rPr>
              <a:t>, f</a:t>
            </a:r>
            <a:r>
              <a:rPr lang="en-US" baseline="-25000">
                <a:latin typeface="Arial" charset="0"/>
              </a:rPr>
              <a:t>2</a:t>
            </a:r>
            <a:r>
              <a:rPr lang="en-US">
                <a:latin typeface="Arial" charset="0"/>
              </a:rPr>
              <a:t>, …, f</a:t>
            </a:r>
            <a:r>
              <a:rPr lang="en-US" baseline="-25000">
                <a:latin typeface="Arial" charset="0"/>
              </a:rPr>
              <a:t>n</a:t>
            </a:r>
            <a:r>
              <a:rPr lang="en-US">
                <a:latin typeface="Arial" charset="0"/>
              </a:rPr>
              <a:t> &gt;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Compute as:</a:t>
            </a: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Class C</a:t>
            </a:r>
            <a:r>
              <a:rPr lang="en-US" baseline="-25000">
                <a:latin typeface="Arial" charset="0"/>
              </a:rPr>
              <a:t>x</a:t>
            </a:r>
            <a:r>
              <a:rPr lang="en-US">
                <a:latin typeface="Arial" charset="0"/>
              </a:rPr>
              <a:t> with the highest computed probability is used as the classification result</a:t>
            </a: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1218147" y="3548580"/>
            <a:ext cx="6877050" cy="1066800"/>
            <a:chOff x="598" y="2070"/>
            <a:chExt cx="4332" cy="672"/>
          </a:xfrm>
        </p:grpSpPr>
        <p:grpSp>
          <p:nvGrpSpPr>
            <p:cNvPr id="20" name="Group 5"/>
            <p:cNvGrpSpPr>
              <a:grpSpLocks/>
            </p:cNvGrpSpPr>
            <p:nvPr/>
          </p:nvGrpSpPr>
          <p:grpSpPr bwMode="auto">
            <a:xfrm>
              <a:off x="598" y="2070"/>
              <a:ext cx="2666" cy="672"/>
              <a:chOff x="3094" y="2928"/>
              <a:chExt cx="2666" cy="672"/>
            </a:xfrm>
          </p:grpSpPr>
          <p:sp>
            <p:nvSpPr>
              <p:cNvPr id="28" name="Text Box 6"/>
              <p:cNvSpPr txBox="1">
                <a:spLocks noChangeArrowheads="1"/>
              </p:cNvSpPr>
              <p:nvPr/>
            </p:nvSpPr>
            <p:spPr bwMode="auto">
              <a:xfrm>
                <a:off x="3094" y="3108"/>
                <a:ext cx="11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>
                  <a:spcBef>
                    <a:spcPct val="50000"/>
                  </a:spcBef>
                </a:pPr>
                <a:r>
                  <a:rPr lang="en-US" sz="2800">
                    <a:solidFill>
                      <a:schemeClr val="accent1"/>
                    </a:solidFill>
                  </a:rPr>
                  <a:t>P(C</a:t>
                </a:r>
                <a:r>
                  <a:rPr lang="en-US" sz="2800" baseline="-25000">
                    <a:solidFill>
                      <a:schemeClr val="accent1"/>
                    </a:solidFill>
                  </a:rPr>
                  <a:t>i</a:t>
                </a:r>
                <a:r>
                  <a:rPr lang="en-US" sz="2800">
                    <a:solidFill>
                      <a:schemeClr val="accent1"/>
                    </a:solidFill>
                  </a:rPr>
                  <a:t> | F) =</a:t>
                </a:r>
              </a:p>
            </p:txBody>
          </p:sp>
          <p:grpSp>
            <p:nvGrpSpPr>
              <p:cNvPr id="29" name="Group 7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grpSp>
              <p:nvGrpSpPr>
                <p:cNvPr id="30" name="Group 8"/>
                <p:cNvGrpSpPr>
                  <a:grpSpLocks/>
                </p:cNvGrpSpPr>
                <p:nvPr/>
              </p:nvGrpSpPr>
              <p:grpSpPr bwMode="auto">
                <a:xfrm>
                  <a:off x="4128" y="2928"/>
                  <a:ext cx="1632" cy="672"/>
                  <a:chOff x="4128" y="2928"/>
                  <a:chExt cx="1632" cy="672"/>
                </a:xfrm>
              </p:grpSpPr>
              <p:sp>
                <p:nvSpPr>
                  <p:cNvPr id="32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2928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chemeClr val="accent1"/>
                        </a:solidFill>
                      </a:rPr>
                      <a:t>P(F | C</a:t>
                    </a:r>
                    <a:r>
                      <a:rPr lang="en-US" sz="2800" baseline="-25000">
                        <a:solidFill>
                          <a:schemeClr val="accent1"/>
                        </a:solidFill>
                      </a:rPr>
                      <a:t>i</a:t>
                    </a:r>
                    <a:r>
                      <a:rPr lang="en-US" sz="2800">
                        <a:solidFill>
                          <a:schemeClr val="accent1"/>
                        </a:solidFill>
                      </a:rPr>
                      <a:t>) P(C</a:t>
                    </a:r>
                    <a:r>
                      <a:rPr lang="en-US" sz="2800" baseline="-25000">
                        <a:solidFill>
                          <a:schemeClr val="accent1"/>
                        </a:solidFill>
                      </a:rPr>
                      <a:t>i</a:t>
                    </a:r>
                    <a:r>
                      <a:rPr lang="en-US" sz="2800">
                        <a:solidFill>
                          <a:schemeClr val="accent1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33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3273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chemeClr val="accent1"/>
                        </a:solidFill>
                      </a:rPr>
                      <a:t>P(F)</a:t>
                    </a:r>
                  </a:p>
                </p:txBody>
              </p:sp>
            </p:grpSp>
            <p:sp>
              <p:nvSpPr>
                <p:cNvPr id="31" name="Line 11"/>
                <p:cNvSpPr>
                  <a:spLocks noChangeShapeType="1"/>
                </p:cNvSpPr>
                <p:nvPr/>
              </p:nvSpPr>
              <p:spPr bwMode="auto">
                <a:xfrm>
                  <a:off x="4320" y="3271"/>
                  <a:ext cx="1296" cy="0"/>
                </a:xfrm>
                <a:prstGeom prst="line">
                  <a:avLst/>
                </a:prstGeom>
                <a:noFill/>
                <a:ln w="38100">
                  <a:solidFill>
                    <a:srgbClr val="850205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21" name="Group 12"/>
            <p:cNvGrpSpPr>
              <a:grpSpLocks/>
            </p:cNvGrpSpPr>
            <p:nvPr/>
          </p:nvGrpSpPr>
          <p:grpSpPr bwMode="auto">
            <a:xfrm>
              <a:off x="2264" y="2071"/>
              <a:ext cx="2666" cy="633"/>
              <a:chOff x="3094" y="2928"/>
              <a:chExt cx="2666" cy="633"/>
            </a:xfrm>
          </p:grpSpPr>
          <p:sp>
            <p:nvSpPr>
              <p:cNvPr id="22" name="Text Box 13"/>
              <p:cNvSpPr txBox="1">
                <a:spLocks noChangeArrowheads="1"/>
              </p:cNvSpPr>
              <p:nvPr/>
            </p:nvSpPr>
            <p:spPr bwMode="auto">
              <a:xfrm>
                <a:off x="3094" y="3108"/>
                <a:ext cx="11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>
                  <a:spcBef>
                    <a:spcPct val="50000"/>
                  </a:spcBef>
                </a:pPr>
                <a:r>
                  <a:rPr lang="en-US" sz="2800">
                    <a:solidFill>
                      <a:schemeClr val="accent1"/>
                    </a:solidFill>
                  </a:rPr>
                  <a:t>=</a:t>
                </a:r>
              </a:p>
            </p:txBody>
          </p:sp>
          <p:grpSp>
            <p:nvGrpSpPr>
              <p:cNvPr id="23" name="Group 14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33"/>
                <a:chOff x="4128" y="2928"/>
                <a:chExt cx="1632" cy="633"/>
              </a:xfrm>
            </p:grpSpPr>
            <p:grpSp>
              <p:nvGrpSpPr>
                <p:cNvPr id="24" name="Group 15"/>
                <p:cNvGrpSpPr>
                  <a:grpSpLocks/>
                </p:cNvGrpSpPr>
                <p:nvPr/>
              </p:nvGrpSpPr>
              <p:grpSpPr bwMode="auto">
                <a:xfrm>
                  <a:off x="4128" y="2928"/>
                  <a:ext cx="1632" cy="633"/>
                  <a:chOff x="4128" y="2928"/>
                  <a:chExt cx="1632" cy="633"/>
                </a:xfrm>
              </p:grpSpPr>
              <p:sp>
                <p:nvSpPr>
                  <p:cNvPr id="26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2928"/>
                    <a:ext cx="16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400">
                        <a:solidFill>
                          <a:schemeClr val="accent1"/>
                        </a:solidFill>
                      </a:rPr>
                      <a:t>Likelihood * Prior</a:t>
                    </a:r>
                  </a:p>
                </p:txBody>
              </p:sp>
              <p:sp>
                <p:nvSpPr>
                  <p:cNvPr id="27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3273"/>
                    <a:ext cx="16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400">
                        <a:solidFill>
                          <a:schemeClr val="accent1"/>
                        </a:solidFill>
                      </a:rPr>
                      <a:t>Evidence</a:t>
                    </a:r>
                  </a:p>
                </p:txBody>
              </p:sp>
            </p:grpSp>
            <p:sp>
              <p:nvSpPr>
                <p:cNvPr id="25" name="Line 18"/>
                <p:cNvSpPr>
                  <a:spLocks noChangeShapeType="1"/>
                </p:cNvSpPr>
                <p:nvPr/>
              </p:nvSpPr>
              <p:spPr bwMode="auto">
                <a:xfrm>
                  <a:off x="4320" y="3271"/>
                  <a:ext cx="1296" cy="0"/>
                </a:xfrm>
                <a:prstGeom prst="line">
                  <a:avLst/>
                </a:prstGeom>
                <a:noFill/>
                <a:ln w="38100">
                  <a:solidFill>
                    <a:srgbClr val="850205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3288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Looking at the question:  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	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| F)           &gt; 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j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| F)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1800" dirty="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63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Looking at the question:  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solidFill>
                  <a:srgbClr val="850205"/>
                </a:solidFill>
                <a:latin typeface="Arial" charset="0"/>
              </a:rPr>
              <a:t>		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| F)           &gt; 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j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| F)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1800" dirty="0">
              <a:solidFill>
                <a:schemeClr val="bg2"/>
              </a:solidFill>
              <a:latin typeface="Arial" charset="0"/>
            </a:endParaRPr>
          </a:p>
        </p:txBody>
      </p:sp>
      <p:grpSp>
        <p:nvGrpSpPr>
          <p:cNvPr id="46084" name="Group 4"/>
          <p:cNvGrpSpPr>
            <a:grpSpLocks/>
          </p:cNvGrpSpPr>
          <p:nvPr/>
        </p:nvGrpSpPr>
        <p:grpSpPr bwMode="auto">
          <a:xfrm>
            <a:off x="-114300" y="3062288"/>
            <a:ext cx="6953250" cy="1066800"/>
            <a:chOff x="720" y="720"/>
            <a:chExt cx="4380" cy="672"/>
          </a:xfrm>
        </p:grpSpPr>
        <p:grpSp>
          <p:nvGrpSpPr>
            <p:cNvPr id="46085" name="Group 5"/>
            <p:cNvGrpSpPr>
              <a:grpSpLocks/>
            </p:cNvGrpSpPr>
            <p:nvPr/>
          </p:nvGrpSpPr>
          <p:grpSpPr bwMode="auto">
            <a:xfrm>
              <a:off x="720" y="720"/>
              <a:ext cx="2666" cy="672"/>
              <a:chOff x="3094" y="2928"/>
              <a:chExt cx="2666" cy="672"/>
            </a:xfrm>
          </p:grpSpPr>
          <p:sp>
            <p:nvSpPr>
              <p:cNvPr id="46093" name="Text Box 6"/>
              <p:cNvSpPr txBox="1">
                <a:spLocks noChangeArrowheads="1"/>
              </p:cNvSpPr>
              <p:nvPr/>
            </p:nvSpPr>
            <p:spPr bwMode="auto">
              <a:xfrm>
                <a:off x="3094" y="3108"/>
                <a:ext cx="11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>
                  <a:spcBef>
                    <a:spcPct val="50000"/>
                  </a:spcBef>
                </a:pPr>
                <a:endParaRPr lang="en-US" sz="2800">
                  <a:solidFill>
                    <a:srgbClr val="850205"/>
                  </a:solidFill>
                </a:endParaRPr>
              </a:p>
            </p:txBody>
          </p:sp>
          <p:grpSp>
            <p:nvGrpSpPr>
              <p:cNvPr id="46094" name="Group 7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grpSp>
              <p:nvGrpSpPr>
                <p:cNvPr id="46095" name="Group 8"/>
                <p:cNvGrpSpPr>
                  <a:grpSpLocks/>
                </p:cNvGrpSpPr>
                <p:nvPr/>
              </p:nvGrpSpPr>
              <p:grpSpPr bwMode="auto">
                <a:xfrm>
                  <a:off x="4128" y="2928"/>
                  <a:ext cx="1632" cy="672"/>
                  <a:chOff x="4128" y="2928"/>
                  <a:chExt cx="1632" cy="672"/>
                </a:xfrm>
              </p:grpSpPr>
              <p:sp>
                <p:nvSpPr>
                  <p:cNvPr id="46097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2928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rgbClr val="850205"/>
                        </a:solidFill>
                      </a:rPr>
                      <a:t>P(F | C</a:t>
                    </a:r>
                    <a:r>
                      <a:rPr lang="en-US" sz="2800" baseline="-25000">
                        <a:solidFill>
                          <a:srgbClr val="850205"/>
                        </a:solidFill>
                      </a:rPr>
                      <a:t>i</a:t>
                    </a:r>
                    <a:r>
                      <a:rPr lang="en-US" sz="2800">
                        <a:solidFill>
                          <a:srgbClr val="850205"/>
                        </a:solidFill>
                      </a:rPr>
                      <a:t>) P(C</a:t>
                    </a:r>
                    <a:r>
                      <a:rPr lang="en-US" sz="2800" baseline="-25000">
                        <a:solidFill>
                          <a:srgbClr val="850205"/>
                        </a:solidFill>
                      </a:rPr>
                      <a:t>i</a:t>
                    </a:r>
                    <a:r>
                      <a:rPr lang="en-US" sz="2800">
                        <a:solidFill>
                          <a:srgbClr val="850205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46098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3273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rgbClr val="850205"/>
                        </a:solidFill>
                      </a:rPr>
                      <a:t>P(F)</a:t>
                    </a:r>
                  </a:p>
                </p:txBody>
              </p:sp>
            </p:grpSp>
            <p:sp>
              <p:nvSpPr>
                <p:cNvPr id="46096" name="Line 11"/>
                <p:cNvSpPr>
                  <a:spLocks noChangeShapeType="1"/>
                </p:cNvSpPr>
                <p:nvPr/>
              </p:nvSpPr>
              <p:spPr bwMode="auto">
                <a:xfrm>
                  <a:off x="4320" y="3271"/>
                  <a:ext cx="1296" cy="0"/>
                </a:xfrm>
                <a:prstGeom prst="line">
                  <a:avLst/>
                </a:prstGeom>
                <a:noFill/>
                <a:ln w="38100">
                  <a:solidFill>
                    <a:srgbClr val="850205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>
                    <a:solidFill>
                      <a:srgbClr val="850205"/>
                    </a:solidFill>
                  </a:endParaRPr>
                </a:p>
              </p:txBody>
            </p:sp>
          </p:grpSp>
        </p:grpSp>
        <p:grpSp>
          <p:nvGrpSpPr>
            <p:cNvPr id="46086" name="Group 12"/>
            <p:cNvGrpSpPr>
              <a:grpSpLocks/>
            </p:cNvGrpSpPr>
            <p:nvPr/>
          </p:nvGrpSpPr>
          <p:grpSpPr bwMode="auto">
            <a:xfrm>
              <a:off x="2434" y="720"/>
              <a:ext cx="2666" cy="672"/>
              <a:chOff x="3094" y="2928"/>
              <a:chExt cx="2666" cy="672"/>
            </a:xfrm>
          </p:grpSpPr>
          <p:sp>
            <p:nvSpPr>
              <p:cNvPr id="46087" name="Text Box 13"/>
              <p:cNvSpPr txBox="1">
                <a:spLocks noChangeArrowheads="1"/>
              </p:cNvSpPr>
              <p:nvPr/>
            </p:nvSpPr>
            <p:spPr bwMode="auto">
              <a:xfrm>
                <a:off x="3094" y="3108"/>
                <a:ext cx="11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>
                  <a:spcBef>
                    <a:spcPct val="50000"/>
                  </a:spcBef>
                </a:pPr>
                <a:r>
                  <a:rPr lang="en-US" sz="2800">
                    <a:solidFill>
                      <a:srgbClr val="850205"/>
                    </a:solidFill>
                  </a:rPr>
                  <a:t>&gt;</a:t>
                </a:r>
              </a:p>
            </p:txBody>
          </p:sp>
          <p:grpSp>
            <p:nvGrpSpPr>
              <p:cNvPr id="46088" name="Group 14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grpSp>
              <p:nvGrpSpPr>
                <p:cNvPr id="46089" name="Group 15"/>
                <p:cNvGrpSpPr>
                  <a:grpSpLocks/>
                </p:cNvGrpSpPr>
                <p:nvPr/>
              </p:nvGrpSpPr>
              <p:grpSpPr bwMode="auto">
                <a:xfrm>
                  <a:off x="4128" y="2928"/>
                  <a:ext cx="1632" cy="672"/>
                  <a:chOff x="4128" y="2928"/>
                  <a:chExt cx="1632" cy="672"/>
                </a:xfrm>
              </p:grpSpPr>
              <p:sp>
                <p:nvSpPr>
                  <p:cNvPr id="46091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2928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rgbClr val="850205"/>
                        </a:solidFill>
                      </a:rPr>
                      <a:t>P(F | C</a:t>
                    </a:r>
                    <a:r>
                      <a:rPr lang="en-US" sz="2800" baseline="-25000">
                        <a:solidFill>
                          <a:srgbClr val="850205"/>
                        </a:solidFill>
                      </a:rPr>
                      <a:t>j</a:t>
                    </a:r>
                    <a:r>
                      <a:rPr lang="en-US" sz="2800">
                        <a:solidFill>
                          <a:srgbClr val="850205"/>
                        </a:solidFill>
                      </a:rPr>
                      <a:t>) P(C</a:t>
                    </a:r>
                    <a:r>
                      <a:rPr lang="en-US" sz="2800" baseline="-25000">
                        <a:solidFill>
                          <a:srgbClr val="850205"/>
                        </a:solidFill>
                      </a:rPr>
                      <a:t>j</a:t>
                    </a:r>
                    <a:r>
                      <a:rPr lang="en-US" sz="2800">
                        <a:solidFill>
                          <a:srgbClr val="850205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46092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3273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rgbClr val="850205"/>
                        </a:solidFill>
                      </a:rPr>
                      <a:t>P(F)</a:t>
                    </a:r>
                  </a:p>
                </p:txBody>
              </p:sp>
            </p:grpSp>
            <p:sp>
              <p:nvSpPr>
                <p:cNvPr id="46090" name="Line 18"/>
                <p:cNvSpPr>
                  <a:spLocks noChangeShapeType="1"/>
                </p:cNvSpPr>
                <p:nvPr/>
              </p:nvSpPr>
              <p:spPr bwMode="auto">
                <a:xfrm>
                  <a:off x="4320" y="3271"/>
                  <a:ext cx="1296" cy="0"/>
                </a:xfrm>
                <a:prstGeom prst="line">
                  <a:avLst/>
                </a:prstGeom>
                <a:noFill/>
                <a:ln w="38100">
                  <a:solidFill>
                    <a:srgbClr val="850205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>
                    <a:solidFill>
                      <a:srgbClr val="850205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4131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latin typeface="Arial" charset="0"/>
              </a:rPr>
              <a:t>Slightly less naïve approach: Aimless wandering…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276600" y="2971800"/>
            <a:ext cx="2286000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196" name="Picture 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6388100" y="3808413"/>
            <a:ext cx="2057400" cy="763587"/>
            <a:chOff x="3824" y="2519"/>
            <a:chExt cx="1296" cy="481"/>
          </a:xfrm>
        </p:grpSpPr>
        <p:sp>
          <p:nvSpPr>
            <p:cNvPr id="8220" name="Text Box 6"/>
            <p:cNvSpPr txBox="1">
              <a:spLocks noChangeArrowheads="1"/>
            </p:cNvSpPr>
            <p:nvPr/>
          </p:nvSpPr>
          <p:spPr bwMode="auto">
            <a:xfrm>
              <a:off x="3926" y="2519"/>
              <a:ext cx="10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Target</a:t>
              </a:r>
            </a:p>
            <a:p>
              <a:pPr algn="ctr"/>
              <a:r>
                <a:rPr lang="en-US"/>
                <a:t>Representation</a:t>
              </a:r>
            </a:p>
          </p:txBody>
        </p:sp>
        <p:sp>
          <p:nvSpPr>
            <p:cNvPr id="8221" name="Oval 7"/>
            <p:cNvSpPr>
              <a:spLocks noChangeArrowheads="1"/>
            </p:cNvSpPr>
            <p:nvPr/>
          </p:nvSpPr>
          <p:spPr bwMode="auto">
            <a:xfrm>
              <a:off x="3824" y="2520"/>
              <a:ext cx="129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8" name="Line 8"/>
          <p:cNvSpPr>
            <a:spLocks noChangeShapeType="1"/>
          </p:cNvSpPr>
          <p:nvPr/>
        </p:nvSpPr>
        <p:spPr bwMode="auto">
          <a:xfrm>
            <a:off x="24384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Line 9"/>
          <p:cNvSpPr>
            <a:spLocks noChangeShapeType="1"/>
          </p:cNvSpPr>
          <p:nvPr/>
        </p:nvSpPr>
        <p:spPr bwMode="auto">
          <a:xfrm>
            <a:off x="55626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1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Picture 1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Picture 16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7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Picture 18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9" name="Picture 19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0" name="Picture 2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2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 2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3" name="Picture 2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4" name="Oval 24"/>
          <p:cNvSpPr>
            <a:spLocks noChangeArrowheads="1"/>
          </p:cNvSpPr>
          <p:nvPr/>
        </p:nvSpPr>
        <p:spPr bwMode="auto">
          <a:xfrm>
            <a:off x="3886200" y="4114800"/>
            <a:ext cx="609600" cy="533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215" name="Picture 2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6" name="Text Box 26"/>
          <p:cNvSpPr txBox="1">
            <a:spLocks noChangeArrowheads="1"/>
          </p:cNvSpPr>
          <p:nvPr/>
        </p:nvSpPr>
        <p:spPr bwMode="auto">
          <a:xfrm>
            <a:off x="990600" y="5867400"/>
            <a:ext cx="791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Problem 2:</a:t>
            </a:r>
            <a:r>
              <a:rPr lang="en-US"/>
              <a:t>  You might not realize all of the options that are available to you!</a:t>
            </a:r>
          </a:p>
        </p:txBody>
      </p:sp>
      <p:grpSp>
        <p:nvGrpSpPr>
          <p:cNvPr id="8217" name="Group 27"/>
          <p:cNvGrpSpPr>
            <a:grpSpLocks/>
          </p:cNvGrpSpPr>
          <p:nvPr/>
        </p:nvGrpSpPr>
        <p:grpSpPr bwMode="auto">
          <a:xfrm>
            <a:off x="1219200" y="3733800"/>
            <a:ext cx="1219200" cy="838200"/>
            <a:chOff x="768" y="2352"/>
            <a:chExt cx="768" cy="528"/>
          </a:xfrm>
        </p:grpSpPr>
        <p:sp>
          <p:nvSpPr>
            <p:cNvPr id="8218" name="Text Box 28"/>
            <p:cNvSpPr txBox="1">
              <a:spLocks noChangeArrowheads="1"/>
            </p:cNvSpPr>
            <p:nvPr/>
          </p:nvSpPr>
          <p:spPr bwMode="auto">
            <a:xfrm>
              <a:off x="924" y="2352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en-US"/>
            </a:p>
            <a:p>
              <a:pPr algn="ctr"/>
              <a:r>
                <a:rPr lang="en-US"/>
                <a:t>Data</a:t>
              </a:r>
            </a:p>
          </p:txBody>
        </p:sp>
        <p:sp>
          <p:nvSpPr>
            <p:cNvPr id="8219" name="Oval 29"/>
            <p:cNvSpPr>
              <a:spLocks noChangeArrowheads="1"/>
            </p:cNvSpPr>
            <p:nvPr/>
          </p:nvSpPr>
          <p:spPr bwMode="auto">
            <a:xfrm>
              <a:off x="768" y="2448"/>
              <a:ext cx="76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27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Looking at the question:  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solidFill>
                  <a:srgbClr val="850205"/>
                </a:solidFill>
                <a:latin typeface="Arial" charset="0"/>
              </a:rPr>
              <a:t>		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| F)           &gt; 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j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| F</a:t>
            </a:r>
            <a:r>
              <a:rPr lang="en-US" dirty="0" smtClean="0">
                <a:solidFill>
                  <a:srgbClr val="850205"/>
                </a:solidFill>
                <a:latin typeface="Arial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rgbClr val="850205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 smtClean="0">
              <a:solidFill>
                <a:srgbClr val="850205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rgbClr val="850205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 smtClean="0">
              <a:solidFill>
                <a:srgbClr val="850205"/>
              </a:solidFill>
              <a:latin typeface="Arial" charset="0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Same denominator, so equivalent to:</a:t>
            </a:r>
          </a:p>
          <a:p>
            <a:pPr>
              <a:buNone/>
            </a:pPr>
            <a:r>
              <a:rPr lang="en-US" dirty="0">
                <a:solidFill>
                  <a:srgbClr val="850205"/>
                </a:solidFill>
                <a:latin typeface="Arial" charset="0"/>
              </a:rPr>
              <a:t>		P(F | 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 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  &gt; P(F | 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j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 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j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 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rgbClr val="850205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sz="1800" dirty="0">
              <a:solidFill>
                <a:schemeClr val="bg2"/>
              </a:solidFill>
              <a:latin typeface="Arial" charset="0"/>
            </a:endParaRPr>
          </a:p>
        </p:txBody>
      </p:sp>
      <p:grpSp>
        <p:nvGrpSpPr>
          <p:cNvPr id="46084" name="Group 4"/>
          <p:cNvGrpSpPr>
            <a:grpSpLocks/>
          </p:cNvGrpSpPr>
          <p:nvPr/>
        </p:nvGrpSpPr>
        <p:grpSpPr bwMode="auto">
          <a:xfrm>
            <a:off x="-114300" y="3062288"/>
            <a:ext cx="6953250" cy="1066800"/>
            <a:chOff x="720" y="720"/>
            <a:chExt cx="4380" cy="672"/>
          </a:xfrm>
        </p:grpSpPr>
        <p:grpSp>
          <p:nvGrpSpPr>
            <p:cNvPr id="46085" name="Group 5"/>
            <p:cNvGrpSpPr>
              <a:grpSpLocks/>
            </p:cNvGrpSpPr>
            <p:nvPr/>
          </p:nvGrpSpPr>
          <p:grpSpPr bwMode="auto">
            <a:xfrm>
              <a:off x="720" y="720"/>
              <a:ext cx="2666" cy="672"/>
              <a:chOff x="3094" y="2928"/>
              <a:chExt cx="2666" cy="672"/>
            </a:xfrm>
          </p:grpSpPr>
          <p:sp>
            <p:nvSpPr>
              <p:cNvPr id="46093" name="Text Box 6"/>
              <p:cNvSpPr txBox="1">
                <a:spLocks noChangeArrowheads="1"/>
              </p:cNvSpPr>
              <p:nvPr/>
            </p:nvSpPr>
            <p:spPr bwMode="auto">
              <a:xfrm>
                <a:off x="3094" y="3108"/>
                <a:ext cx="11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>
                  <a:spcBef>
                    <a:spcPct val="50000"/>
                  </a:spcBef>
                </a:pPr>
                <a:endParaRPr lang="en-US" sz="2800">
                  <a:solidFill>
                    <a:srgbClr val="850205"/>
                  </a:solidFill>
                </a:endParaRPr>
              </a:p>
            </p:txBody>
          </p:sp>
          <p:grpSp>
            <p:nvGrpSpPr>
              <p:cNvPr id="46094" name="Group 7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grpSp>
              <p:nvGrpSpPr>
                <p:cNvPr id="46095" name="Group 8"/>
                <p:cNvGrpSpPr>
                  <a:grpSpLocks/>
                </p:cNvGrpSpPr>
                <p:nvPr/>
              </p:nvGrpSpPr>
              <p:grpSpPr bwMode="auto">
                <a:xfrm>
                  <a:off x="4128" y="2928"/>
                  <a:ext cx="1632" cy="672"/>
                  <a:chOff x="4128" y="2928"/>
                  <a:chExt cx="1632" cy="672"/>
                </a:xfrm>
              </p:grpSpPr>
              <p:sp>
                <p:nvSpPr>
                  <p:cNvPr id="46097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2928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rgbClr val="850205"/>
                        </a:solidFill>
                      </a:rPr>
                      <a:t>P(F | C</a:t>
                    </a:r>
                    <a:r>
                      <a:rPr lang="en-US" sz="2800" baseline="-25000">
                        <a:solidFill>
                          <a:srgbClr val="850205"/>
                        </a:solidFill>
                      </a:rPr>
                      <a:t>i</a:t>
                    </a:r>
                    <a:r>
                      <a:rPr lang="en-US" sz="2800">
                        <a:solidFill>
                          <a:srgbClr val="850205"/>
                        </a:solidFill>
                      </a:rPr>
                      <a:t>) P(C</a:t>
                    </a:r>
                    <a:r>
                      <a:rPr lang="en-US" sz="2800" baseline="-25000">
                        <a:solidFill>
                          <a:srgbClr val="850205"/>
                        </a:solidFill>
                      </a:rPr>
                      <a:t>i</a:t>
                    </a:r>
                    <a:r>
                      <a:rPr lang="en-US" sz="2800">
                        <a:solidFill>
                          <a:srgbClr val="850205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46098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3273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rgbClr val="850205"/>
                        </a:solidFill>
                      </a:rPr>
                      <a:t>P(F)</a:t>
                    </a:r>
                  </a:p>
                </p:txBody>
              </p:sp>
            </p:grpSp>
            <p:sp>
              <p:nvSpPr>
                <p:cNvPr id="46096" name="Line 11"/>
                <p:cNvSpPr>
                  <a:spLocks noChangeShapeType="1"/>
                </p:cNvSpPr>
                <p:nvPr/>
              </p:nvSpPr>
              <p:spPr bwMode="auto">
                <a:xfrm>
                  <a:off x="4320" y="3271"/>
                  <a:ext cx="1296" cy="0"/>
                </a:xfrm>
                <a:prstGeom prst="line">
                  <a:avLst/>
                </a:prstGeom>
                <a:noFill/>
                <a:ln w="38100">
                  <a:solidFill>
                    <a:srgbClr val="850205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>
                    <a:solidFill>
                      <a:srgbClr val="850205"/>
                    </a:solidFill>
                  </a:endParaRPr>
                </a:p>
              </p:txBody>
            </p:sp>
          </p:grpSp>
        </p:grpSp>
        <p:grpSp>
          <p:nvGrpSpPr>
            <p:cNvPr id="46086" name="Group 12"/>
            <p:cNvGrpSpPr>
              <a:grpSpLocks/>
            </p:cNvGrpSpPr>
            <p:nvPr/>
          </p:nvGrpSpPr>
          <p:grpSpPr bwMode="auto">
            <a:xfrm>
              <a:off x="2434" y="720"/>
              <a:ext cx="2666" cy="672"/>
              <a:chOff x="3094" y="2928"/>
              <a:chExt cx="2666" cy="672"/>
            </a:xfrm>
          </p:grpSpPr>
          <p:sp>
            <p:nvSpPr>
              <p:cNvPr id="46087" name="Text Box 13"/>
              <p:cNvSpPr txBox="1">
                <a:spLocks noChangeArrowheads="1"/>
              </p:cNvSpPr>
              <p:nvPr/>
            </p:nvSpPr>
            <p:spPr bwMode="auto">
              <a:xfrm>
                <a:off x="3094" y="3108"/>
                <a:ext cx="11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>
                  <a:spcBef>
                    <a:spcPct val="50000"/>
                  </a:spcBef>
                </a:pPr>
                <a:r>
                  <a:rPr lang="en-US" sz="2800">
                    <a:solidFill>
                      <a:srgbClr val="850205"/>
                    </a:solidFill>
                  </a:rPr>
                  <a:t>&gt;</a:t>
                </a:r>
              </a:p>
            </p:txBody>
          </p:sp>
          <p:grpSp>
            <p:nvGrpSpPr>
              <p:cNvPr id="46088" name="Group 14"/>
              <p:cNvGrpSpPr>
                <a:grpSpLocks/>
              </p:cNvGrpSpPr>
              <p:nvPr/>
            </p:nvGrpSpPr>
            <p:grpSpPr bwMode="auto">
              <a:xfrm>
                <a:off x="4128" y="2928"/>
                <a:ext cx="1632" cy="672"/>
                <a:chOff x="4128" y="2928"/>
                <a:chExt cx="1632" cy="672"/>
              </a:xfrm>
            </p:grpSpPr>
            <p:grpSp>
              <p:nvGrpSpPr>
                <p:cNvPr id="46089" name="Group 15"/>
                <p:cNvGrpSpPr>
                  <a:grpSpLocks/>
                </p:cNvGrpSpPr>
                <p:nvPr/>
              </p:nvGrpSpPr>
              <p:grpSpPr bwMode="auto">
                <a:xfrm>
                  <a:off x="4128" y="2928"/>
                  <a:ext cx="1632" cy="672"/>
                  <a:chOff x="4128" y="2928"/>
                  <a:chExt cx="1632" cy="672"/>
                </a:xfrm>
              </p:grpSpPr>
              <p:sp>
                <p:nvSpPr>
                  <p:cNvPr id="46091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2928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rgbClr val="850205"/>
                        </a:solidFill>
                      </a:rPr>
                      <a:t>P(F | C</a:t>
                    </a:r>
                    <a:r>
                      <a:rPr lang="en-US" sz="2800" baseline="-25000">
                        <a:solidFill>
                          <a:srgbClr val="850205"/>
                        </a:solidFill>
                      </a:rPr>
                      <a:t>j</a:t>
                    </a:r>
                    <a:r>
                      <a:rPr lang="en-US" sz="2800">
                        <a:solidFill>
                          <a:srgbClr val="850205"/>
                        </a:solidFill>
                      </a:rPr>
                      <a:t>) P(C</a:t>
                    </a:r>
                    <a:r>
                      <a:rPr lang="en-US" sz="2800" baseline="-25000">
                        <a:solidFill>
                          <a:srgbClr val="850205"/>
                        </a:solidFill>
                      </a:rPr>
                      <a:t>j</a:t>
                    </a:r>
                    <a:r>
                      <a:rPr lang="en-US" sz="2800">
                        <a:solidFill>
                          <a:srgbClr val="850205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46092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28" y="3273"/>
                    <a:ext cx="163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Arial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800">
                        <a:solidFill>
                          <a:srgbClr val="850205"/>
                        </a:solidFill>
                      </a:rPr>
                      <a:t>P(F)</a:t>
                    </a:r>
                  </a:p>
                </p:txBody>
              </p:sp>
            </p:grpSp>
            <p:sp>
              <p:nvSpPr>
                <p:cNvPr id="46090" name="Line 18"/>
                <p:cNvSpPr>
                  <a:spLocks noChangeShapeType="1"/>
                </p:cNvSpPr>
                <p:nvPr/>
              </p:nvSpPr>
              <p:spPr bwMode="auto">
                <a:xfrm>
                  <a:off x="4320" y="3271"/>
                  <a:ext cx="1296" cy="0"/>
                </a:xfrm>
                <a:prstGeom prst="line">
                  <a:avLst/>
                </a:prstGeom>
                <a:noFill/>
                <a:ln w="38100">
                  <a:solidFill>
                    <a:srgbClr val="850205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>
                    <a:solidFill>
                      <a:srgbClr val="850205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5327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Interested in: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P(F | 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 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 …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600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solidFill>
                  <a:srgbClr val="850205"/>
                </a:solidFill>
                <a:latin typeface="Arial" charset="0"/>
              </a:rPr>
              <a:t>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is just number of times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appears in training corpus vs. total number of training instances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600" dirty="0">
              <a:solidFill>
                <a:srgbClr val="000000"/>
              </a:solidFill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If we assume all features in F are independent </a:t>
            </a:r>
          </a:p>
          <a:p>
            <a:pPr marL="457200" lvl="1" indent="-287338" eaLnBrk="1" hangingPunct="1">
              <a:lnSpc>
                <a:spcPct val="90000"/>
              </a:lnSpc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– a 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naïve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assumption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Then it turns out that </a:t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</a:rPr>
              <a:t>         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P(F | 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 = </a:t>
            </a:r>
            <a:r>
              <a:rPr lang="en-US" sz="4000" dirty="0">
                <a:solidFill>
                  <a:srgbClr val="850205"/>
                </a:solidFill>
                <a:latin typeface="Arial" charset="0"/>
                <a:sym typeface="Symbol" charset="0"/>
              </a:rPr>
              <a:t></a:t>
            </a:r>
            <a:r>
              <a:rPr lang="en-US" sz="2400" baseline="-25000" dirty="0">
                <a:solidFill>
                  <a:srgbClr val="850205"/>
                </a:solidFill>
                <a:latin typeface="Arial" charset="0"/>
              </a:rPr>
              <a:t>k=1..n 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f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k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| 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where 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P(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f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k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| 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is just the count of how many times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charset="0"/>
              </a:rPr>
              <a:t>f</a:t>
            </a:r>
            <a:r>
              <a:rPr lang="en-US" baseline="-25000" dirty="0" err="1">
                <a:solidFill>
                  <a:schemeClr val="bg2"/>
                </a:solidFill>
                <a:latin typeface="Arial" charset="0"/>
              </a:rPr>
              <a:t>k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occurs in training instances labeled with</a:t>
            </a:r>
            <a:r>
              <a:rPr lang="en-US" dirty="0">
                <a:solidFill>
                  <a:srgbClr val="850205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r>
              <a:rPr lang="en-US" baseline="-25000" dirty="0">
                <a:solidFill>
                  <a:srgbClr val="850205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vs. </a:t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</a:rPr>
              <a:t>   the total number of training instances labeled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rgbClr val="850205"/>
                </a:solidFill>
                <a:latin typeface="Arial" charset="0"/>
              </a:rPr>
              <a:t>C</a:t>
            </a:r>
            <a:r>
              <a:rPr lang="en-US" baseline="-25000" dirty="0" err="1">
                <a:solidFill>
                  <a:srgbClr val="850205"/>
                </a:solidFill>
                <a:latin typeface="Arial" charset="0"/>
              </a:rPr>
              <a:t>i</a:t>
            </a:r>
            <a:endParaRPr lang="en-US" dirty="0">
              <a:solidFill>
                <a:srgbClr val="850205"/>
              </a:solidFill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9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The independence assumption </a:t>
            </a:r>
          </a:p>
          <a:p>
            <a:pPr marL="463550" lvl="1" indent="-6350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Arial" charset="0"/>
              </a:rPr>
              <a:t>(that puts the naïveté into naïve Bayes)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almost never holds, but the classifiers tend to work pretty well anyway</a:t>
            </a:r>
            <a:endParaRPr lang="en-US" sz="16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Will tend to fail when things are highly conditional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  i.e., System behaves very differently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	when X is true vs. Y is true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Decision trees (other major simple technique)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   handle that case really well</a:t>
            </a:r>
            <a:endParaRPr lang="en-US" sz="16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88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Naïve Bayes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</a:rPr>
              <a:t>More things to note:</a:t>
            </a:r>
          </a:p>
          <a:p>
            <a:pPr eaLnBrk="1" hangingPunct="1">
              <a:buFont typeface="Wingdings" charset="0"/>
              <a:buNone/>
            </a:pPr>
            <a:endParaRPr lang="en-US" sz="1600">
              <a:latin typeface="Arial" charset="0"/>
            </a:endParaRPr>
          </a:p>
          <a:p>
            <a:pPr marL="463550" lvl="1" indent="-6350" eaLnBrk="1" hangingPunct="1">
              <a:buFontTx/>
              <a:buNone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Had: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    P(F | C</a:t>
            </a:r>
            <a:r>
              <a:rPr lang="en-US" baseline="-25000">
                <a:solidFill>
                  <a:schemeClr val="bg2"/>
                </a:solidFill>
                <a:latin typeface="Arial" charset="0"/>
              </a:rPr>
              <a:t>i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) P(C</a:t>
            </a:r>
            <a:r>
              <a:rPr lang="en-US" baseline="-25000">
                <a:solidFill>
                  <a:schemeClr val="bg2"/>
                </a:solidFill>
                <a:latin typeface="Arial" charset="0"/>
              </a:rPr>
              <a:t>i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) </a:t>
            </a:r>
          </a:p>
          <a:p>
            <a:pPr marL="463550" lvl="1" indent="-6350" eaLnBrk="1" hangingPunct="1">
              <a:buFontTx/>
              <a:buNone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What happens when 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C</a:t>
            </a:r>
            <a:r>
              <a:rPr lang="en-US" baseline="-25000">
                <a:solidFill>
                  <a:schemeClr val="bg2"/>
                </a:solidFill>
                <a:latin typeface="Arial" charset="0"/>
              </a:rPr>
              <a:t>i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 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never occurs in the training data?</a:t>
            </a:r>
          </a:p>
          <a:p>
            <a:pPr marL="463550" lvl="1" indent="-6350" eaLnBrk="1" hangingPunct="1">
              <a:buFontTx/>
              <a:buNone/>
            </a:pPr>
            <a:r>
              <a:rPr lang="en-US">
                <a:solidFill>
                  <a:srgbClr val="000000"/>
                </a:solidFill>
                <a:latin typeface="Arial" charset="0"/>
                <a:sym typeface="Wingdings" charset="0"/>
              </a:rPr>
              <a:t>		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P(C</a:t>
            </a:r>
            <a:r>
              <a:rPr lang="en-US" baseline="-25000">
                <a:solidFill>
                  <a:schemeClr val="bg2"/>
                </a:solidFill>
                <a:latin typeface="Arial" charset="0"/>
              </a:rPr>
              <a:t>i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) = 0</a:t>
            </a:r>
            <a:r>
              <a:rPr lang="en-US">
                <a:solidFill>
                  <a:srgbClr val="000000"/>
                </a:solidFill>
                <a:latin typeface="Arial" charset="0"/>
                <a:sym typeface="Wingdings" charset="0"/>
              </a:rPr>
              <a:t>, </a:t>
            </a:r>
            <a:r>
              <a:rPr lang="en-US">
                <a:solidFill>
                  <a:srgbClr val="000000"/>
                </a:solidFill>
                <a:latin typeface="Arial" charset="0"/>
                <a:sym typeface="Symbol" charset="0"/>
              </a:rPr>
              <a:t>therefore</a:t>
            </a:r>
            <a:r>
              <a:rPr lang="en-US">
                <a:solidFill>
                  <a:srgbClr val="000000"/>
                </a:solidFill>
                <a:latin typeface="Arial" charset="0"/>
                <a:sym typeface="Wingdings" charset="0"/>
              </a:rPr>
              <a:t> 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C</a:t>
            </a:r>
            <a:r>
              <a:rPr lang="en-US" baseline="-25000">
                <a:solidFill>
                  <a:schemeClr val="bg2"/>
                </a:solidFill>
                <a:latin typeface="Arial" charset="0"/>
              </a:rPr>
              <a:t>i</a:t>
            </a:r>
            <a:r>
              <a:rPr lang="en-US">
                <a:solidFill>
                  <a:srgbClr val="000000"/>
                </a:solidFill>
                <a:latin typeface="Arial" charset="0"/>
                <a:sym typeface="Wingdings" charset="0"/>
              </a:rPr>
              <a:t> never wins &amp; is never selected!</a:t>
            </a:r>
          </a:p>
          <a:p>
            <a:pPr marL="463550" lvl="1" indent="-6350" eaLnBrk="1" hangingPunct="1">
              <a:buFontTx/>
              <a:buNone/>
            </a:pPr>
            <a:r>
              <a:rPr lang="en-US" sz="2000">
                <a:solidFill>
                  <a:srgbClr val="000000"/>
                </a:solidFill>
                <a:latin typeface="Arial" charset="0"/>
                <a:sym typeface="Wingdings" charset="0"/>
              </a:rPr>
              <a:t>(A common variant puts a minimum on </a:t>
            </a:r>
            <a:r>
              <a:rPr lang="en-US" sz="2000">
                <a:solidFill>
                  <a:schemeClr val="bg2"/>
                </a:solidFill>
                <a:latin typeface="Arial" charset="0"/>
              </a:rPr>
              <a:t>P(C</a:t>
            </a:r>
            <a:r>
              <a:rPr lang="en-US" sz="2000" baseline="-25000">
                <a:solidFill>
                  <a:schemeClr val="bg2"/>
                </a:solidFill>
                <a:latin typeface="Arial" charset="0"/>
              </a:rPr>
              <a:t>i</a:t>
            </a:r>
            <a:r>
              <a:rPr lang="en-US" sz="2000">
                <a:solidFill>
                  <a:schemeClr val="bg2"/>
                </a:solidFill>
                <a:latin typeface="Arial" charset="0"/>
              </a:rPr>
              <a:t>) </a:t>
            </a:r>
            <a:r>
              <a:rPr lang="en-US" sz="2000">
                <a:solidFill>
                  <a:srgbClr val="000000"/>
                </a:solidFill>
                <a:latin typeface="Arial" charset="0"/>
              </a:rPr>
              <a:t>to avoid this, </a:t>
            </a:r>
            <a:br>
              <a:rPr lang="en-US" sz="2000">
                <a:solidFill>
                  <a:srgbClr val="000000"/>
                </a:solidFill>
                <a:latin typeface="Arial" charset="0"/>
              </a:rPr>
            </a:br>
            <a:r>
              <a:rPr lang="en-US" sz="2000">
                <a:solidFill>
                  <a:srgbClr val="000000"/>
                </a:solidFill>
                <a:latin typeface="Arial" charset="0"/>
              </a:rPr>
              <a:t>  but in general rare events can be hard to handle well)</a:t>
            </a:r>
          </a:p>
          <a:p>
            <a:pPr marL="463550" lvl="1" indent="-6350" eaLnBrk="1" hangingPunct="1">
              <a:buFontTx/>
              <a:buNone/>
            </a:pPr>
            <a:endParaRPr lang="en-US" sz="2000">
              <a:solidFill>
                <a:srgbClr val="000000"/>
              </a:solidFill>
              <a:latin typeface="Arial" charset="0"/>
            </a:endParaRPr>
          </a:p>
          <a:p>
            <a:pPr marL="463550" lvl="1" indent="-6350" eaLnBrk="1" hangingPunct="1">
              <a:buFontTx/>
              <a:buNone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We have implicitly assumed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 F</a:t>
            </a:r>
            <a:r>
              <a:rPr lang="en-US" baseline="-25000">
                <a:solidFill>
                  <a:schemeClr val="bg2"/>
                </a:solidFill>
                <a:latin typeface="Arial" charset="0"/>
              </a:rPr>
              <a:t>k </a:t>
            </a:r>
            <a:r>
              <a:rPr lang="en-US">
                <a:latin typeface="Arial" charset="0"/>
              </a:rPr>
              <a:t>comes from a discrete set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e.g., so we can simply count the occurrences to compute 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P(F</a:t>
            </a:r>
            <a:r>
              <a:rPr lang="en-US" baseline="-25000">
                <a:solidFill>
                  <a:schemeClr val="bg2"/>
                </a:solidFill>
                <a:latin typeface="Arial" charset="0"/>
              </a:rPr>
              <a:t>k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 | C</a:t>
            </a:r>
            <a:r>
              <a:rPr lang="en-US" baseline="-25000">
                <a:solidFill>
                  <a:schemeClr val="bg2"/>
                </a:solidFill>
                <a:latin typeface="Arial" charset="0"/>
              </a:rPr>
              <a:t>i</a:t>
            </a:r>
            <a:r>
              <a:rPr lang="en-US">
                <a:solidFill>
                  <a:schemeClr val="bg2"/>
                </a:solidFill>
                <a:latin typeface="Arial" charset="0"/>
              </a:rPr>
              <a:t>)</a:t>
            </a:r>
            <a:r>
              <a:rPr lang="en-US">
                <a:latin typeface="Arial" charset="0"/>
              </a:rPr>
              <a:t>  </a:t>
            </a:r>
          </a:p>
          <a:p>
            <a:pPr marL="914400" lvl="2" indent="0" eaLnBrk="1" hangingPunct="1"/>
            <a:r>
              <a:rPr lang="en-US">
                <a:latin typeface="Arial" charset="0"/>
              </a:rPr>
              <a:t>There are good ways to quantize (pick good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bins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) for e.g., numeric features automatically, but we won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t cover this</a:t>
            </a:r>
            <a:endParaRPr lang="en-US" sz="180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1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0772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More Complex Algorithm</a:t>
            </a:r>
            <a:r>
              <a:rPr lang="en-US" dirty="0" smtClean="0">
                <a:latin typeface="Arial" charset="0"/>
              </a:rPr>
              <a:t>…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Decision Trees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786033"/>
              </p:ext>
            </p:extLst>
          </p:nvPr>
        </p:nvGraphicFramePr>
        <p:xfrm>
          <a:off x="2317750" y="3514725"/>
          <a:ext cx="25400" cy="2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607" name="Bitmap Image" r:id="rId4" imgW="25400" imgH="25400" progId="Paint.Picture">
                  <p:embed/>
                </p:oleObj>
              </mc:Choice>
              <mc:Fallback>
                <p:oleObj name="Bitmap Image" r:id="rId4" imgW="25400" imgH="2540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3514725"/>
                        <a:ext cx="25400" cy="2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440840"/>
              </p:ext>
            </p:extLst>
          </p:nvPr>
        </p:nvGraphicFramePr>
        <p:xfrm>
          <a:off x="2209800" y="2236362"/>
          <a:ext cx="6019800" cy="3990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608" name="Bitmap Image" r:id="rId6" imgW="3749365" imgH="2483810" progId="Paint.Picture">
                  <p:embed/>
                </p:oleObj>
              </mc:Choice>
              <mc:Fallback>
                <p:oleObj name="Bitmap Image" r:id="rId6" imgW="3749365" imgH="248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36362"/>
                        <a:ext cx="6019800" cy="3990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78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Decision Trees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… </a:t>
            </a:r>
            <a:r>
              <a:rPr lang="en-US" dirty="0" smtClean="0">
                <a:latin typeface="Arial" charset="0"/>
              </a:rPr>
              <a:t>One of two major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classic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classification </a:t>
            </a:r>
            <a:r>
              <a:rPr lang="en-US" dirty="0" smtClean="0">
                <a:latin typeface="Arial" charset="0"/>
              </a:rPr>
              <a:t>algorithm (with Naïve Bayes)</a:t>
            </a: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9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Decision Trees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Uses simple </a:t>
            </a:r>
            <a:r>
              <a:rPr lang="en-US" dirty="0">
                <a:latin typeface="Arial" charset="0"/>
              </a:rPr>
              <a:t>nested conditional structure</a:t>
            </a:r>
          </a:p>
          <a:p>
            <a:pPr lvl="1" eaLnBrk="1" hangingPunct="1"/>
            <a:r>
              <a:rPr lang="en-US" dirty="0">
                <a:latin typeface="Arial" charset="0"/>
              </a:rPr>
              <a:t>Tree structured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 each interior node we look at one feature </a:t>
            </a:r>
          </a:p>
          <a:p>
            <a:pPr lvl="1" eaLnBrk="1" hangingPunct="1"/>
            <a:r>
              <a:rPr lang="en-US" dirty="0">
                <a:latin typeface="Arial" charset="0"/>
              </a:rPr>
              <a:t>Value of this feature selects a sub-tree for making the rest of the decision </a:t>
            </a:r>
            <a:r>
              <a:rPr lang="en-US" sz="2000" dirty="0">
                <a:latin typeface="Arial" charset="0"/>
              </a:rPr>
              <a:t>(so edges are labeled with feature values)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 leaves we make a classification (assign the class)</a:t>
            </a:r>
          </a:p>
          <a:p>
            <a:pPr lvl="1" eaLnBrk="1" hangingPunct="1">
              <a:buFontTx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1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Decision Trees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Easy to train a decision tree classifier recursively…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BuildTree(trainingSet)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// base case                                               … (more base cases later)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If trainingSet only has one label on all instances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	Return new Leaf(trainingSet.label)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// recursive case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Pick a feature Fn we haven</a:t>
            </a:r>
            <a:r>
              <a:rPr lang="ja-JP" altLang="en-US" sz="2000">
                <a:latin typeface="Arial" charset="0"/>
              </a:rPr>
              <a:t>’</a:t>
            </a:r>
            <a:r>
              <a:rPr lang="en-US" sz="2000">
                <a:latin typeface="Arial" charset="0"/>
              </a:rPr>
              <a:t>t split with before      // … how?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result = new SplitNode(Fn)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For each value unique value </a:t>
            </a:r>
            <a:r>
              <a:rPr lang="en-US" sz="2000" i="1">
                <a:latin typeface="Arial" charset="0"/>
              </a:rPr>
              <a:t>f</a:t>
            </a:r>
            <a:r>
              <a:rPr lang="en-US" sz="2000" i="1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 of feature Fn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	trainSubset= subset of trainingSet with Fn= </a:t>
            </a:r>
            <a:r>
              <a:rPr lang="en-US" sz="2000" i="1">
                <a:latin typeface="Arial" charset="0"/>
              </a:rPr>
              <a:t>f</a:t>
            </a:r>
            <a:r>
              <a:rPr lang="en-US" sz="2000" i="1" baseline="-25000">
                <a:latin typeface="Arial" charset="0"/>
              </a:rPr>
              <a:t>i</a:t>
            </a:r>
            <a:endParaRPr lang="en-US" sz="200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	Result.addChild(BuildTree(trainSubset))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Return result</a:t>
            </a:r>
          </a:p>
        </p:txBody>
      </p:sp>
    </p:spTree>
    <p:extLst>
      <p:ext uri="{BB962C8B-B14F-4D97-AF65-F5344CB8AC3E}">
        <p14:creationId xmlns:p14="http://schemas.microsoft.com/office/powerpoint/2010/main" val="254992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Decision Trees</a:t>
            </a:r>
            <a:endParaRPr lang="en-US" dirty="0">
              <a:latin typeface="Arial" charset="0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How </a:t>
            </a:r>
            <a:r>
              <a:rPr lang="en-US" dirty="0">
                <a:latin typeface="Arial" charset="0"/>
              </a:rPr>
              <a:t>do we pick features to base splits on</a:t>
            </a:r>
            <a:r>
              <a:rPr lang="en-US" dirty="0" smtClean="0">
                <a:latin typeface="Arial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Some </a:t>
            </a:r>
            <a:r>
              <a:rPr lang="en-US" dirty="0">
                <a:latin typeface="Arial" charset="0"/>
              </a:rPr>
              <a:t>features might be mostly noise (not very predictive of label) </a:t>
            </a:r>
            <a:endParaRPr lang="en-US" dirty="0" smtClean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splitting </a:t>
            </a:r>
            <a:r>
              <a:rPr lang="en-US" dirty="0">
                <a:latin typeface="Arial" charset="0"/>
              </a:rPr>
              <a:t>with </a:t>
            </a:r>
            <a:r>
              <a:rPr lang="en-US" dirty="0" smtClean="0">
                <a:latin typeface="Arial" charset="0"/>
              </a:rPr>
              <a:t>doesn’t narrow </a:t>
            </a:r>
            <a:r>
              <a:rPr lang="en-US" dirty="0">
                <a:latin typeface="Arial" charset="0"/>
              </a:rPr>
              <a:t>down your decision much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Other features might have high information content </a:t>
            </a: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9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Information Entropy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2133600"/>
            <a:ext cx="8763000" cy="3733800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(AKA </a:t>
            </a:r>
            <a:r>
              <a:rPr lang="en-US" i="1" dirty="0">
                <a:latin typeface="Arial" charset="0"/>
              </a:rPr>
              <a:t>Shannon Entropy</a:t>
            </a:r>
            <a:r>
              <a:rPr lang="en-US" dirty="0">
                <a:latin typeface="Arial" charset="0"/>
              </a:rPr>
              <a:t>) </a:t>
            </a:r>
            <a:r>
              <a:rPr lang="en-US" dirty="0" smtClean="0">
                <a:latin typeface="Arial" charset="0"/>
              </a:rPr>
              <a:t> is </a:t>
            </a:r>
            <a:r>
              <a:rPr lang="en-US" dirty="0">
                <a:latin typeface="Arial" charset="0"/>
              </a:rPr>
              <a:t>a 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measure </a:t>
            </a:r>
            <a:r>
              <a:rPr lang="en-US" dirty="0">
                <a:latin typeface="Arial" charset="0"/>
              </a:rPr>
              <a:t>of uncertainty </a:t>
            </a:r>
            <a:endParaRPr lang="en-US" sz="1600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Less uncertainty (less entropy)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		</a:t>
            </a:r>
            <a:r>
              <a:rPr lang="en-US" dirty="0">
                <a:latin typeface="Arial" charset="0"/>
                <a:sym typeface="Wingdings" charset="0"/>
              </a:rPr>
              <a:t> more predictable  less </a:t>
            </a:r>
            <a:r>
              <a:rPr lang="en-US" dirty="0" smtClean="0">
                <a:latin typeface="Arial" charset="0"/>
                <a:sym typeface="Wingdings" charset="0"/>
              </a:rPr>
              <a:t>information</a:t>
            </a:r>
            <a:endParaRPr lang="en-US" sz="1400" dirty="0">
              <a:latin typeface="Arial" charset="0"/>
              <a:sym typeface="Wingdings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</a:rPr>
              <a:t>Provides </a:t>
            </a:r>
            <a:r>
              <a:rPr lang="en-US" dirty="0">
                <a:latin typeface="Arial" charset="0"/>
              </a:rPr>
              <a:t>a lower bound on the average number 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of bits needed to encode / transmit something</a:t>
            </a:r>
          </a:p>
          <a:p>
            <a:pPr lvl="2" eaLnBrk="1" hangingPunct="1"/>
            <a:r>
              <a:rPr lang="en-US" dirty="0">
                <a:latin typeface="Arial" charset="0"/>
              </a:rPr>
              <a:t>Intuitively that is proportional to how much information is in the thing to be transmitted</a:t>
            </a:r>
          </a:p>
        </p:txBody>
      </p:sp>
      <p:grpSp>
        <p:nvGrpSpPr>
          <p:cNvPr id="54276" name="Group 6"/>
          <p:cNvGrpSpPr>
            <a:grpSpLocks/>
          </p:cNvGrpSpPr>
          <p:nvPr/>
        </p:nvGrpSpPr>
        <p:grpSpPr bwMode="auto">
          <a:xfrm>
            <a:off x="6804025" y="228600"/>
            <a:ext cx="2438400" cy="2590800"/>
            <a:chOff x="4224" y="672"/>
            <a:chExt cx="1536" cy="1632"/>
          </a:xfrm>
        </p:grpSpPr>
        <p:pic>
          <p:nvPicPr>
            <p:cNvPr id="54277" name="Picture 4" descr="225px-Shann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25"/>
            <a:stretch>
              <a:fillRect/>
            </a:stretch>
          </p:blipFill>
          <p:spPr bwMode="auto">
            <a:xfrm>
              <a:off x="4348" y="672"/>
              <a:ext cx="1289" cy="1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78" name="Text Box 5"/>
            <p:cNvSpPr txBox="1">
              <a:spLocks noChangeArrowheads="1"/>
            </p:cNvSpPr>
            <p:nvPr/>
          </p:nvSpPr>
          <p:spPr bwMode="auto">
            <a:xfrm>
              <a:off x="4224" y="2016"/>
              <a:ext cx="15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200">
                  <a:solidFill>
                    <a:srgbClr val="000000"/>
                  </a:solidFill>
                </a:rPr>
                <a:t>Claude Shannon (1916-2001) </a:t>
              </a:r>
              <a:br>
                <a:rPr lang="en-US" sz="1200">
                  <a:solidFill>
                    <a:srgbClr val="000000"/>
                  </a:solidFill>
                </a:rPr>
              </a:br>
              <a:r>
                <a:rPr lang="en-US" sz="1200">
                  <a:solidFill>
                    <a:srgbClr val="000000"/>
                  </a:solidFill>
                </a:rPr>
                <a:t>The father of information theory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47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310162"/>
            <a:ext cx="10941535" cy="99010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</a:rPr>
              <a:t>Expert Approach: Hypothesis driven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276600" y="2971800"/>
            <a:ext cx="2286000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20" name="Picture 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6388100" y="3808413"/>
            <a:ext cx="2057400" cy="763587"/>
            <a:chOff x="3824" y="2519"/>
            <a:chExt cx="1296" cy="481"/>
          </a:xfrm>
        </p:grpSpPr>
        <p:sp>
          <p:nvSpPr>
            <p:cNvPr id="9246" name="Text Box 6"/>
            <p:cNvSpPr txBox="1">
              <a:spLocks noChangeArrowheads="1"/>
            </p:cNvSpPr>
            <p:nvPr/>
          </p:nvSpPr>
          <p:spPr bwMode="auto">
            <a:xfrm>
              <a:off x="3926" y="2519"/>
              <a:ext cx="10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Target</a:t>
              </a:r>
            </a:p>
            <a:p>
              <a:pPr algn="ctr"/>
              <a:r>
                <a:rPr lang="en-US"/>
                <a:t>Representation</a:t>
              </a:r>
            </a:p>
          </p:txBody>
        </p:sp>
        <p:sp>
          <p:nvSpPr>
            <p:cNvPr id="9247" name="Oval 7"/>
            <p:cNvSpPr>
              <a:spLocks noChangeArrowheads="1"/>
            </p:cNvSpPr>
            <p:nvPr/>
          </p:nvSpPr>
          <p:spPr bwMode="auto">
            <a:xfrm>
              <a:off x="3824" y="2520"/>
              <a:ext cx="129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2" name="Line 8"/>
          <p:cNvSpPr>
            <a:spLocks noChangeShapeType="1"/>
          </p:cNvSpPr>
          <p:nvPr/>
        </p:nvSpPr>
        <p:spPr bwMode="auto">
          <a:xfrm>
            <a:off x="24384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3" name="Line 9"/>
          <p:cNvSpPr>
            <a:spLocks noChangeShapeType="1"/>
          </p:cNvSpPr>
          <p:nvPr/>
        </p:nvSpPr>
        <p:spPr bwMode="auto">
          <a:xfrm>
            <a:off x="55626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224" name="Picture 1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1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1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1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1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16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17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18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19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Picture 2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5" name="Picture 2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6" name="Picture 2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7" name="Picture 2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8" name="Oval 24"/>
          <p:cNvSpPr>
            <a:spLocks noChangeArrowheads="1"/>
          </p:cNvSpPr>
          <p:nvPr/>
        </p:nvSpPr>
        <p:spPr bwMode="auto">
          <a:xfrm>
            <a:off x="3886200" y="4114800"/>
            <a:ext cx="609600" cy="533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39" name="Picture 2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0" name="Picture 26" descr="sher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009900"/>
            <a:ext cx="14478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41" name="Group 27"/>
          <p:cNvGrpSpPr>
            <a:grpSpLocks/>
          </p:cNvGrpSpPr>
          <p:nvPr/>
        </p:nvGrpSpPr>
        <p:grpSpPr bwMode="auto">
          <a:xfrm>
            <a:off x="1219200" y="3733800"/>
            <a:ext cx="1219200" cy="838200"/>
            <a:chOff x="768" y="2352"/>
            <a:chExt cx="768" cy="528"/>
          </a:xfrm>
        </p:grpSpPr>
        <p:sp>
          <p:nvSpPr>
            <p:cNvPr id="9244" name="Text Box 28"/>
            <p:cNvSpPr txBox="1">
              <a:spLocks noChangeArrowheads="1"/>
            </p:cNvSpPr>
            <p:nvPr/>
          </p:nvSpPr>
          <p:spPr bwMode="auto">
            <a:xfrm>
              <a:off x="924" y="2352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en-US"/>
            </a:p>
            <a:p>
              <a:pPr algn="ctr"/>
              <a:r>
                <a:rPr lang="en-US"/>
                <a:t>Data</a:t>
              </a:r>
            </a:p>
          </p:txBody>
        </p:sp>
        <p:sp>
          <p:nvSpPr>
            <p:cNvPr id="9245" name="Oval 29"/>
            <p:cNvSpPr>
              <a:spLocks noChangeArrowheads="1"/>
            </p:cNvSpPr>
            <p:nvPr/>
          </p:nvSpPr>
          <p:spPr bwMode="auto">
            <a:xfrm>
              <a:off x="768" y="2448"/>
              <a:ext cx="76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22350" y="5715000"/>
            <a:ext cx="7404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i="1" dirty="0"/>
              <a:t>KEY!!:   Hypotheses are generated from insight into the language.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14563" y="6000745"/>
            <a:ext cx="4651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i="1" dirty="0"/>
              <a:t>Error analysis will be a key technique!!</a:t>
            </a:r>
            <a:r>
              <a:rPr lang="en-US" b="1" i="1" dirty="0" smtClean="0"/>
              <a:t>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17845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Information Entropy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Assume a discrete random variable X w/ values {x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>
                <a:latin typeface="Arial" charset="0"/>
              </a:rPr>
              <a:t>,x</a:t>
            </a:r>
            <a:r>
              <a:rPr lang="en-US" sz="2400" baseline="-25000">
                <a:latin typeface="Arial" charset="0"/>
              </a:rPr>
              <a:t>2</a:t>
            </a:r>
            <a:r>
              <a:rPr lang="en-US" sz="2400">
                <a:latin typeface="Arial" charset="0"/>
              </a:rPr>
              <a:t>…,x</a:t>
            </a:r>
            <a:r>
              <a:rPr lang="en-US" sz="2400" baseline="-25000">
                <a:latin typeface="Arial" charset="0"/>
              </a:rPr>
              <a:t>n</a:t>
            </a:r>
            <a:r>
              <a:rPr lang="en-US" sz="2400">
                <a:latin typeface="Arial" charset="0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i="1">
                <a:latin typeface="Arial" charset="0"/>
              </a:rPr>
              <a:t>Uncertainty</a:t>
            </a:r>
            <a:r>
              <a:rPr lang="en-US" sz="2400">
                <a:latin typeface="Arial" charset="0"/>
              </a:rPr>
              <a:t> u</a:t>
            </a:r>
            <a:r>
              <a:rPr lang="en-US" sz="2400" baseline="-25000">
                <a:latin typeface="Arial" charset="0"/>
              </a:rPr>
              <a:t>i</a:t>
            </a:r>
            <a:r>
              <a:rPr lang="en-US" sz="2400">
                <a:latin typeface="Arial" charset="0"/>
              </a:rPr>
              <a:t> associated with x</a:t>
            </a:r>
            <a:r>
              <a:rPr lang="en-US" sz="2400" baseline="-25000">
                <a:latin typeface="Arial" charset="0"/>
              </a:rPr>
              <a:t>i </a:t>
            </a:r>
            <a:r>
              <a:rPr lang="en-US" sz="2400">
                <a:latin typeface="Arial" charset="0"/>
              </a:rPr>
              <a:t>(the number of bits needed to designate  x</a:t>
            </a:r>
            <a:r>
              <a:rPr lang="en-US" sz="2400" baseline="-25000">
                <a:latin typeface="Arial" charset="0"/>
              </a:rPr>
              <a:t>i  </a:t>
            </a:r>
            <a:r>
              <a:rPr lang="en-US" sz="2400">
                <a:latin typeface="Arial" charset="0"/>
              </a:rPr>
              <a:t>in a message) defined as :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If X was uniformly distributed [P(x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) = 1/n]: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	u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 = log</a:t>
            </a:r>
            <a:r>
              <a:rPr lang="en-US" sz="2000" baseline="-25000">
                <a:latin typeface="Arial" charset="0"/>
              </a:rPr>
              <a:t>2 </a:t>
            </a:r>
            <a:r>
              <a:rPr lang="en-US" sz="2000">
                <a:latin typeface="Arial" charset="0"/>
              </a:rPr>
              <a:t>n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chemeClr val="bg1"/>
                </a:solidFill>
                <a:latin typeface="Arial" charset="0"/>
              </a:rPr>
              <a:t>For arbitrary non-uniform distribution: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chemeClr val="bg1"/>
                </a:solidFill>
                <a:latin typeface="Arial" charset="0"/>
              </a:rPr>
              <a:t>	u</a:t>
            </a:r>
            <a:r>
              <a:rPr lang="en-US" sz="2000" baseline="-25000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 = log</a:t>
            </a:r>
            <a:r>
              <a:rPr lang="en-US" sz="2000" baseline="-25000">
                <a:solidFill>
                  <a:schemeClr val="bg1"/>
                </a:solidFill>
                <a:latin typeface="Arial" charset="0"/>
              </a:rPr>
              <a:t>2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(1/P(x</a:t>
            </a:r>
            <a:r>
              <a:rPr lang="en-US" sz="2000" baseline="-25000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))  = </a:t>
            </a:r>
            <a:r>
              <a:rPr lang="en-US" sz="2000" b="1">
                <a:solidFill>
                  <a:schemeClr val="bg1"/>
                </a:solidFill>
                <a:latin typeface="Arial" charset="0"/>
              </a:rPr>
              <a:t>-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 log</a:t>
            </a:r>
            <a:r>
              <a:rPr lang="en-US" sz="2000" baseline="-25000">
                <a:solidFill>
                  <a:schemeClr val="bg1"/>
                </a:solidFill>
                <a:latin typeface="Arial" charset="0"/>
              </a:rPr>
              <a:t>2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P(x</a:t>
            </a:r>
            <a:r>
              <a:rPr lang="en-US" sz="2000" baseline="-25000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)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200">
              <a:solidFill>
                <a:schemeClr val="bg1"/>
              </a:solidFill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i="1">
                <a:solidFill>
                  <a:schemeClr val="bg1"/>
                </a:solidFill>
                <a:latin typeface="Arial" charset="0"/>
              </a:rPr>
              <a:t>Entropy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 gives the average number of bits to encode a message of symbols drawn from X 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solidFill>
                  <a:schemeClr val="bg1"/>
                </a:solidFill>
                <a:latin typeface="Arial" charset="0"/>
              </a:rPr>
              <a:t>	Entropy(X) = H(X) = 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1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u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1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+ 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2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u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2 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+…+ 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n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u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n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solidFill>
                <a:schemeClr val="bg1"/>
              </a:solidFill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solidFill>
                  <a:schemeClr val="bg1"/>
                </a:solidFill>
                <a:latin typeface="Arial" charset="0"/>
              </a:rPr>
              <a:t>		   	        = </a:t>
            </a:r>
            <a:r>
              <a:rPr lang="en-US" b="1">
                <a:solidFill>
                  <a:schemeClr val="bg1"/>
                </a:solidFill>
                <a:latin typeface="Arial" charset="0"/>
              </a:rPr>
              <a:t>-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400">
                <a:solidFill>
                  <a:schemeClr val="bg1"/>
                </a:solidFill>
                <a:latin typeface="Arial" charset="0"/>
                <a:sym typeface="Symbol" charset="0"/>
              </a:rPr>
              <a:t>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i=1..n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 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log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2 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84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Information Entropy</a:t>
            </a:r>
          </a:p>
        </p:txBody>
      </p:sp>
      <p:sp>
        <p:nvSpPr>
          <p:cNvPr id="5632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Assume a discrete random variable X w/ values {x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>
                <a:latin typeface="Arial" charset="0"/>
              </a:rPr>
              <a:t>,x</a:t>
            </a:r>
            <a:r>
              <a:rPr lang="en-US" sz="2400" baseline="-25000">
                <a:latin typeface="Arial" charset="0"/>
              </a:rPr>
              <a:t>2</a:t>
            </a:r>
            <a:r>
              <a:rPr lang="en-US" sz="2400">
                <a:latin typeface="Arial" charset="0"/>
              </a:rPr>
              <a:t>…,x</a:t>
            </a:r>
            <a:r>
              <a:rPr lang="en-US" sz="2400" baseline="-25000">
                <a:latin typeface="Arial" charset="0"/>
              </a:rPr>
              <a:t>n</a:t>
            </a:r>
            <a:r>
              <a:rPr lang="en-US" sz="2400">
                <a:latin typeface="Arial" charset="0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i="1">
                <a:latin typeface="Arial" charset="0"/>
              </a:rPr>
              <a:t>Uncertainty</a:t>
            </a:r>
            <a:r>
              <a:rPr lang="en-US" sz="2400">
                <a:latin typeface="Arial" charset="0"/>
              </a:rPr>
              <a:t> u</a:t>
            </a:r>
            <a:r>
              <a:rPr lang="en-US" sz="2400" baseline="-25000">
                <a:latin typeface="Arial" charset="0"/>
              </a:rPr>
              <a:t>i</a:t>
            </a:r>
            <a:r>
              <a:rPr lang="en-US" sz="2400">
                <a:latin typeface="Arial" charset="0"/>
              </a:rPr>
              <a:t> associated with x</a:t>
            </a:r>
            <a:r>
              <a:rPr lang="en-US" sz="2400" baseline="-25000">
                <a:latin typeface="Arial" charset="0"/>
              </a:rPr>
              <a:t>i </a:t>
            </a:r>
            <a:r>
              <a:rPr lang="en-US" sz="2400">
                <a:latin typeface="Arial" charset="0"/>
              </a:rPr>
              <a:t>(the number of bits needed to designate  x</a:t>
            </a:r>
            <a:r>
              <a:rPr lang="en-US" sz="2400" baseline="-25000">
                <a:latin typeface="Arial" charset="0"/>
              </a:rPr>
              <a:t>i  </a:t>
            </a:r>
            <a:r>
              <a:rPr lang="en-US" sz="2400">
                <a:latin typeface="Arial" charset="0"/>
              </a:rPr>
              <a:t>in a message) defined as :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B2B2B2"/>
                </a:solidFill>
                <a:latin typeface="Arial" charset="0"/>
              </a:rPr>
              <a:t>If X was uniformly distributed [P(x</a:t>
            </a:r>
            <a:r>
              <a:rPr lang="en-US" sz="2000" baseline="-25000">
                <a:solidFill>
                  <a:srgbClr val="B2B2B2"/>
                </a:solidFill>
                <a:latin typeface="Arial" charset="0"/>
              </a:rPr>
              <a:t>i</a:t>
            </a:r>
            <a:r>
              <a:rPr lang="en-US" sz="2000">
                <a:solidFill>
                  <a:srgbClr val="B2B2B2"/>
                </a:solidFill>
                <a:latin typeface="Arial" charset="0"/>
              </a:rPr>
              <a:t>) = 1/n]: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B2B2B2"/>
                </a:solidFill>
                <a:latin typeface="Arial" charset="0"/>
              </a:rPr>
              <a:t>	u</a:t>
            </a:r>
            <a:r>
              <a:rPr lang="en-US" sz="2000" baseline="-25000">
                <a:solidFill>
                  <a:srgbClr val="B2B2B2"/>
                </a:solidFill>
                <a:latin typeface="Arial" charset="0"/>
              </a:rPr>
              <a:t>i</a:t>
            </a:r>
            <a:r>
              <a:rPr lang="en-US" sz="2000">
                <a:solidFill>
                  <a:srgbClr val="B2B2B2"/>
                </a:solidFill>
                <a:latin typeface="Arial" charset="0"/>
              </a:rPr>
              <a:t> = log</a:t>
            </a:r>
            <a:r>
              <a:rPr lang="en-US" sz="2000" baseline="-25000">
                <a:solidFill>
                  <a:srgbClr val="B2B2B2"/>
                </a:solidFill>
                <a:latin typeface="Arial" charset="0"/>
              </a:rPr>
              <a:t>2 </a:t>
            </a:r>
            <a:r>
              <a:rPr lang="en-US" sz="2000">
                <a:solidFill>
                  <a:srgbClr val="B2B2B2"/>
                </a:solidFill>
                <a:latin typeface="Arial" charset="0"/>
              </a:rPr>
              <a:t>n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For arbitrary non-uniform distribution: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	u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 = log</a:t>
            </a:r>
            <a:r>
              <a:rPr lang="en-US" sz="2000" baseline="-25000">
                <a:latin typeface="Arial" charset="0"/>
              </a:rPr>
              <a:t>2</a:t>
            </a:r>
            <a:r>
              <a:rPr lang="en-US" sz="2000">
                <a:latin typeface="Arial" charset="0"/>
              </a:rPr>
              <a:t>(1/P(x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))  = </a:t>
            </a:r>
            <a:r>
              <a:rPr lang="en-US" sz="2000" b="1">
                <a:latin typeface="Arial" charset="0"/>
              </a:rPr>
              <a:t>-</a:t>
            </a:r>
            <a:r>
              <a:rPr lang="en-US" sz="2000">
                <a:latin typeface="Arial" charset="0"/>
              </a:rPr>
              <a:t> log</a:t>
            </a:r>
            <a:r>
              <a:rPr lang="en-US" sz="2000" baseline="-25000">
                <a:latin typeface="Arial" charset="0"/>
              </a:rPr>
              <a:t>2</a:t>
            </a:r>
            <a:r>
              <a:rPr lang="en-US" sz="2000">
                <a:latin typeface="Arial" charset="0"/>
              </a:rPr>
              <a:t>P(x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)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2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i="1">
                <a:solidFill>
                  <a:schemeClr val="bg1"/>
                </a:solidFill>
                <a:latin typeface="Arial" charset="0"/>
              </a:rPr>
              <a:t>Entropy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 gives the average number of bits to encode a message of symbols drawn from X 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solidFill>
                  <a:schemeClr val="bg1"/>
                </a:solidFill>
                <a:latin typeface="Arial" charset="0"/>
              </a:rPr>
              <a:t>	Entropy(X) = H(X) = 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1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u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1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+ 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2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u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2 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+…+ 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n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u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n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solidFill>
                <a:schemeClr val="bg1"/>
              </a:solidFill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solidFill>
                  <a:schemeClr val="bg1"/>
                </a:solidFill>
                <a:latin typeface="Arial" charset="0"/>
              </a:rPr>
              <a:t>		   	        = </a:t>
            </a:r>
            <a:r>
              <a:rPr lang="en-US" b="1">
                <a:solidFill>
                  <a:schemeClr val="bg1"/>
                </a:solidFill>
                <a:latin typeface="Arial" charset="0"/>
              </a:rPr>
              <a:t>-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400">
                <a:solidFill>
                  <a:schemeClr val="bg1"/>
                </a:solidFill>
                <a:latin typeface="Arial" charset="0"/>
                <a:sym typeface="Symbol" charset="0"/>
              </a:rPr>
              <a:t>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i=1..n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 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log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2 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8418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Information Entropy</a:t>
            </a:r>
          </a:p>
        </p:txBody>
      </p:sp>
      <p:sp>
        <p:nvSpPr>
          <p:cNvPr id="5734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Assume a discrete random variable X w/ values {x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>
                <a:latin typeface="Arial" charset="0"/>
              </a:rPr>
              <a:t>,x</a:t>
            </a:r>
            <a:r>
              <a:rPr lang="en-US" sz="2400" baseline="-25000">
                <a:latin typeface="Arial" charset="0"/>
              </a:rPr>
              <a:t>2</a:t>
            </a:r>
            <a:r>
              <a:rPr lang="en-US" sz="2400">
                <a:latin typeface="Arial" charset="0"/>
              </a:rPr>
              <a:t>…,x</a:t>
            </a:r>
            <a:r>
              <a:rPr lang="en-US" sz="2400" baseline="-25000">
                <a:latin typeface="Arial" charset="0"/>
              </a:rPr>
              <a:t>n</a:t>
            </a:r>
            <a:r>
              <a:rPr lang="en-US" sz="2400">
                <a:latin typeface="Arial" charset="0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i="1">
                <a:latin typeface="Arial" charset="0"/>
              </a:rPr>
              <a:t>Uncertainty</a:t>
            </a:r>
            <a:r>
              <a:rPr lang="en-US" sz="2400">
                <a:latin typeface="Arial" charset="0"/>
              </a:rPr>
              <a:t> u</a:t>
            </a:r>
            <a:r>
              <a:rPr lang="en-US" sz="2400" baseline="-25000">
                <a:latin typeface="Arial" charset="0"/>
              </a:rPr>
              <a:t>i</a:t>
            </a:r>
            <a:r>
              <a:rPr lang="en-US" sz="2400">
                <a:latin typeface="Arial" charset="0"/>
              </a:rPr>
              <a:t> associated with x</a:t>
            </a:r>
            <a:r>
              <a:rPr lang="en-US" sz="2400" baseline="-25000">
                <a:latin typeface="Arial" charset="0"/>
              </a:rPr>
              <a:t>i </a:t>
            </a:r>
            <a:r>
              <a:rPr lang="en-US" sz="2400">
                <a:latin typeface="Arial" charset="0"/>
              </a:rPr>
              <a:t>(the number of bits needed to designate  x</a:t>
            </a:r>
            <a:r>
              <a:rPr lang="en-US" sz="2400" baseline="-25000">
                <a:latin typeface="Arial" charset="0"/>
              </a:rPr>
              <a:t>i  </a:t>
            </a:r>
            <a:r>
              <a:rPr lang="en-US" sz="2400">
                <a:latin typeface="Arial" charset="0"/>
              </a:rPr>
              <a:t>in a message) defined as :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B2B2B2"/>
                </a:solidFill>
                <a:latin typeface="Arial" charset="0"/>
              </a:rPr>
              <a:t>If X was uniformly distributed [P(x</a:t>
            </a:r>
            <a:r>
              <a:rPr lang="en-US" sz="2000" baseline="-25000">
                <a:solidFill>
                  <a:srgbClr val="B2B2B2"/>
                </a:solidFill>
                <a:latin typeface="Arial" charset="0"/>
              </a:rPr>
              <a:t>i</a:t>
            </a:r>
            <a:r>
              <a:rPr lang="en-US" sz="2000">
                <a:solidFill>
                  <a:srgbClr val="B2B2B2"/>
                </a:solidFill>
                <a:latin typeface="Arial" charset="0"/>
              </a:rPr>
              <a:t>) = 1/n]: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B2B2B2"/>
                </a:solidFill>
                <a:latin typeface="Arial" charset="0"/>
              </a:rPr>
              <a:t>	u</a:t>
            </a:r>
            <a:r>
              <a:rPr lang="en-US" sz="2000" baseline="-25000">
                <a:solidFill>
                  <a:srgbClr val="B2B2B2"/>
                </a:solidFill>
                <a:latin typeface="Arial" charset="0"/>
              </a:rPr>
              <a:t>i</a:t>
            </a:r>
            <a:r>
              <a:rPr lang="en-US" sz="2000">
                <a:solidFill>
                  <a:srgbClr val="B2B2B2"/>
                </a:solidFill>
                <a:latin typeface="Arial" charset="0"/>
              </a:rPr>
              <a:t> = log</a:t>
            </a:r>
            <a:r>
              <a:rPr lang="en-US" sz="2000" baseline="-25000">
                <a:solidFill>
                  <a:srgbClr val="B2B2B2"/>
                </a:solidFill>
                <a:latin typeface="Arial" charset="0"/>
              </a:rPr>
              <a:t>2 </a:t>
            </a:r>
            <a:r>
              <a:rPr lang="en-US" sz="2000">
                <a:solidFill>
                  <a:srgbClr val="B2B2B2"/>
                </a:solidFill>
                <a:latin typeface="Arial" charset="0"/>
              </a:rPr>
              <a:t>n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For arbitrary non-uniform distribution: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	u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 = log</a:t>
            </a:r>
            <a:r>
              <a:rPr lang="en-US" sz="2000" baseline="-25000">
                <a:latin typeface="Arial" charset="0"/>
              </a:rPr>
              <a:t>2</a:t>
            </a:r>
            <a:r>
              <a:rPr lang="en-US" sz="2000">
                <a:latin typeface="Arial" charset="0"/>
              </a:rPr>
              <a:t>(1/P(x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))  = </a:t>
            </a:r>
            <a:r>
              <a:rPr lang="en-US" sz="2000" b="1">
                <a:latin typeface="Arial" charset="0"/>
              </a:rPr>
              <a:t>-</a:t>
            </a:r>
            <a:r>
              <a:rPr lang="en-US" sz="2000">
                <a:latin typeface="Arial" charset="0"/>
              </a:rPr>
              <a:t> log</a:t>
            </a:r>
            <a:r>
              <a:rPr lang="en-US" sz="2000" baseline="-25000">
                <a:latin typeface="Arial" charset="0"/>
              </a:rPr>
              <a:t>2</a:t>
            </a:r>
            <a:r>
              <a:rPr lang="en-US" sz="2000">
                <a:latin typeface="Arial" charset="0"/>
              </a:rPr>
              <a:t>P(x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)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2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i="1">
                <a:latin typeface="Arial" charset="0"/>
              </a:rPr>
              <a:t>Entropy</a:t>
            </a:r>
            <a:r>
              <a:rPr lang="en-US" sz="2400">
                <a:latin typeface="Arial" charset="0"/>
              </a:rPr>
              <a:t> gives the average number of bits to encode a message of symbols drawn from X 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	Entropy(X) = H(X) = P(x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>
                <a:latin typeface="Arial" charset="0"/>
              </a:rPr>
              <a:t>) u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>
                <a:latin typeface="Arial" charset="0"/>
              </a:rPr>
              <a:t>+ P(x</a:t>
            </a:r>
            <a:r>
              <a:rPr lang="en-US" sz="2400" baseline="-25000">
                <a:latin typeface="Arial" charset="0"/>
              </a:rPr>
              <a:t>2</a:t>
            </a:r>
            <a:r>
              <a:rPr lang="en-US" sz="2400">
                <a:latin typeface="Arial" charset="0"/>
              </a:rPr>
              <a:t>) u</a:t>
            </a:r>
            <a:r>
              <a:rPr lang="en-US" sz="2400" baseline="-25000">
                <a:latin typeface="Arial" charset="0"/>
              </a:rPr>
              <a:t>2 </a:t>
            </a:r>
            <a:r>
              <a:rPr lang="en-US" sz="2400">
                <a:latin typeface="Arial" charset="0"/>
              </a:rPr>
              <a:t>+…+ P(x</a:t>
            </a:r>
            <a:r>
              <a:rPr lang="en-US" sz="2400" baseline="-25000">
                <a:latin typeface="Arial" charset="0"/>
              </a:rPr>
              <a:t>n</a:t>
            </a:r>
            <a:r>
              <a:rPr lang="en-US" sz="2400">
                <a:latin typeface="Arial" charset="0"/>
              </a:rPr>
              <a:t>) u</a:t>
            </a:r>
            <a:r>
              <a:rPr lang="en-US" sz="2400" baseline="-25000">
                <a:latin typeface="Arial" charset="0"/>
              </a:rPr>
              <a:t>n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		   	        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= </a:t>
            </a:r>
            <a:r>
              <a:rPr lang="en-US" b="1">
                <a:solidFill>
                  <a:schemeClr val="bg1"/>
                </a:solidFill>
                <a:latin typeface="Arial" charset="0"/>
              </a:rPr>
              <a:t>-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2400">
                <a:solidFill>
                  <a:schemeClr val="bg1"/>
                </a:solidFill>
                <a:latin typeface="Arial" charset="0"/>
                <a:sym typeface="Symbol" charset="0"/>
              </a:rPr>
              <a:t>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i=1..n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 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log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2 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P(x</a:t>
            </a:r>
            <a:r>
              <a:rPr lang="en-US" sz="2400" baseline="-25000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2400">
                <a:solidFill>
                  <a:schemeClr val="bg1"/>
                </a:solidFill>
                <a:latin typeface="Arial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1684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4495800" y="5486400"/>
            <a:ext cx="2971800" cy="762000"/>
          </a:xfrm>
          <a:prstGeom prst="rect">
            <a:avLst/>
          </a:prstGeom>
          <a:solidFill>
            <a:srgbClr val="F2F7C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Information Entropy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Assume a discrete random variable X w/ values {x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>
                <a:latin typeface="Arial" charset="0"/>
              </a:rPr>
              <a:t>,x</a:t>
            </a:r>
            <a:r>
              <a:rPr lang="en-US" sz="2400" baseline="-25000">
                <a:latin typeface="Arial" charset="0"/>
              </a:rPr>
              <a:t>2</a:t>
            </a:r>
            <a:r>
              <a:rPr lang="en-US" sz="2400">
                <a:latin typeface="Arial" charset="0"/>
              </a:rPr>
              <a:t>…,x</a:t>
            </a:r>
            <a:r>
              <a:rPr lang="en-US" sz="2400" baseline="-25000">
                <a:latin typeface="Arial" charset="0"/>
              </a:rPr>
              <a:t>n</a:t>
            </a:r>
            <a:r>
              <a:rPr lang="en-US" sz="2400">
                <a:latin typeface="Arial" charset="0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i="1">
                <a:latin typeface="Arial" charset="0"/>
              </a:rPr>
              <a:t>Uncertainty</a:t>
            </a:r>
            <a:r>
              <a:rPr lang="en-US" sz="2400">
                <a:latin typeface="Arial" charset="0"/>
              </a:rPr>
              <a:t> u</a:t>
            </a:r>
            <a:r>
              <a:rPr lang="en-US" sz="2400" baseline="-25000">
                <a:latin typeface="Arial" charset="0"/>
              </a:rPr>
              <a:t>i</a:t>
            </a:r>
            <a:r>
              <a:rPr lang="en-US" sz="2400">
                <a:latin typeface="Arial" charset="0"/>
              </a:rPr>
              <a:t> associated with x</a:t>
            </a:r>
            <a:r>
              <a:rPr lang="en-US" sz="2400" baseline="-25000">
                <a:latin typeface="Arial" charset="0"/>
              </a:rPr>
              <a:t>i </a:t>
            </a:r>
            <a:r>
              <a:rPr lang="en-US" sz="2400">
                <a:latin typeface="Arial" charset="0"/>
              </a:rPr>
              <a:t>(the number of bits needed to designate  x</a:t>
            </a:r>
            <a:r>
              <a:rPr lang="en-US" sz="2400" baseline="-25000">
                <a:latin typeface="Arial" charset="0"/>
              </a:rPr>
              <a:t>i  </a:t>
            </a:r>
            <a:r>
              <a:rPr lang="en-US" sz="2400">
                <a:latin typeface="Arial" charset="0"/>
              </a:rPr>
              <a:t>in a message) defined as :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B2B2B2"/>
                </a:solidFill>
                <a:latin typeface="Arial" charset="0"/>
              </a:rPr>
              <a:t>If X was uniformly distributed [P(x</a:t>
            </a:r>
            <a:r>
              <a:rPr lang="en-US" sz="2000" baseline="-25000">
                <a:solidFill>
                  <a:srgbClr val="B2B2B2"/>
                </a:solidFill>
                <a:latin typeface="Arial" charset="0"/>
              </a:rPr>
              <a:t>i</a:t>
            </a:r>
            <a:r>
              <a:rPr lang="en-US" sz="2000">
                <a:solidFill>
                  <a:srgbClr val="B2B2B2"/>
                </a:solidFill>
                <a:latin typeface="Arial" charset="0"/>
              </a:rPr>
              <a:t>) = 1/n]: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B2B2B2"/>
                </a:solidFill>
                <a:latin typeface="Arial" charset="0"/>
              </a:rPr>
              <a:t>	u</a:t>
            </a:r>
            <a:r>
              <a:rPr lang="en-US" sz="2000" baseline="-25000">
                <a:solidFill>
                  <a:srgbClr val="B2B2B2"/>
                </a:solidFill>
                <a:latin typeface="Arial" charset="0"/>
              </a:rPr>
              <a:t>i</a:t>
            </a:r>
            <a:r>
              <a:rPr lang="en-US" sz="2000">
                <a:solidFill>
                  <a:srgbClr val="B2B2B2"/>
                </a:solidFill>
                <a:latin typeface="Arial" charset="0"/>
              </a:rPr>
              <a:t> = log</a:t>
            </a:r>
            <a:r>
              <a:rPr lang="en-US" sz="2000" baseline="-25000">
                <a:solidFill>
                  <a:srgbClr val="B2B2B2"/>
                </a:solidFill>
                <a:latin typeface="Arial" charset="0"/>
              </a:rPr>
              <a:t>2 </a:t>
            </a:r>
            <a:r>
              <a:rPr lang="en-US" sz="2000">
                <a:solidFill>
                  <a:srgbClr val="B2B2B2"/>
                </a:solidFill>
                <a:latin typeface="Arial" charset="0"/>
              </a:rPr>
              <a:t>n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For arbitrary non-uniform distribution:		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latin typeface="Arial" charset="0"/>
              </a:rPr>
              <a:t>	u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 = log</a:t>
            </a:r>
            <a:r>
              <a:rPr lang="en-US" sz="2000" baseline="-25000">
                <a:latin typeface="Arial" charset="0"/>
              </a:rPr>
              <a:t>2</a:t>
            </a:r>
            <a:r>
              <a:rPr lang="en-US" sz="2000">
                <a:latin typeface="Arial" charset="0"/>
              </a:rPr>
              <a:t>(1/P(x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))  = </a:t>
            </a:r>
            <a:r>
              <a:rPr lang="en-US" sz="2000" b="1">
                <a:latin typeface="Arial" charset="0"/>
              </a:rPr>
              <a:t>-</a:t>
            </a:r>
            <a:r>
              <a:rPr lang="en-US" sz="2000">
                <a:latin typeface="Arial" charset="0"/>
              </a:rPr>
              <a:t> log</a:t>
            </a:r>
            <a:r>
              <a:rPr lang="en-US" sz="2000" baseline="-25000">
                <a:latin typeface="Arial" charset="0"/>
              </a:rPr>
              <a:t>2</a:t>
            </a:r>
            <a:r>
              <a:rPr lang="en-US" sz="2000">
                <a:latin typeface="Arial" charset="0"/>
              </a:rPr>
              <a:t>P(x</a:t>
            </a:r>
            <a:r>
              <a:rPr lang="en-US" sz="2000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)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12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 i="1">
                <a:latin typeface="Arial" charset="0"/>
              </a:rPr>
              <a:t>Entropy</a:t>
            </a:r>
            <a:r>
              <a:rPr lang="en-US" sz="2400">
                <a:latin typeface="Arial" charset="0"/>
              </a:rPr>
              <a:t> gives the average number of bits to encode a message of symbols drawn from X 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	Entropy(X) = H(X) = P(x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>
                <a:latin typeface="Arial" charset="0"/>
              </a:rPr>
              <a:t>) u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>
                <a:latin typeface="Arial" charset="0"/>
              </a:rPr>
              <a:t>+ P(x</a:t>
            </a:r>
            <a:r>
              <a:rPr lang="en-US" sz="2400" baseline="-25000">
                <a:latin typeface="Arial" charset="0"/>
              </a:rPr>
              <a:t>2</a:t>
            </a:r>
            <a:r>
              <a:rPr lang="en-US" sz="2400">
                <a:latin typeface="Arial" charset="0"/>
              </a:rPr>
              <a:t>) u</a:t>
            </a:r>
            <a:r>
              <a:rPr lang="en-US" sz="2400" baseline="-25000">
                <a:latin typeface="Arial" charset="0"/>
              </a:rPr>
              <a:t>2 </a:t>
            </a:r>
            <a:r>
              <a:rPr lang="en-US" sz="2400">
                <a:latin typeface="Arial" charset="0"/>
              </a:rPr>
              <a:t>+…+ P(x</a:t>
            </a:r>
            <a:r>
              <a:rPr lang="en-US" sz="2400" baseline="-25000">
                <a:latin typeface="Arial" charset="0"/>
              </a:rPr>
              <a:t>n</a:t>
            </a:r>
            <a:r>
              <a:rPr lang="en-US" sz="2400">
                <a:latin typeface="Arial" charset="0"/>
              </a:rPr>
              <a:t>) u</a:t>
            </a:r>
            <a:r>
              <a:rPr lang="en-US" sz="2400" baseline="-25000">
                <a:latin typeface="Arial" charset="0"/>
              </a:rPr>
              <a:t>n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400">
                <a:latin typeface="Arial" charset="0"/>
              </a:rPr>
              <a:t>		   	        = </a:t>
            </a:r>
            <a:r>
              <a:rPr lang="en-US" b="1">
                <a:latin typeface="Arial" charset="0"/>
              </a:rPr>
              <a:t>-</a:t>
            </a:r>
            <a:r>
              <a:rPr lang="en-US" sz="2400">
                <a:latin typeface="Arial" charset="0"/>
              </a:rPr>
              <a:t> </a:t>
            </a:r>
            <a:r>
              <a:rPr lang="en-US" sz="2400">
                <a:latin typeface="Arial" charset="0"/>
                <a:sym typeface="Symbol" charset="0"/>
              </a:rPr>
              <a:t></a:t>
            </a:r>
            <a:r>
              <a:rPr lang="en-US" sz="2400" baseline="-25000">
                <a:latin typeface="Arial" charset="0"/>
              </a:rPr>
              <a:t>i=1..n</a:t>
            </a:r>
            <a:r>
              <a:rPr lang="en-US" sz="2400">
                <a:latin typeface="Arial" charset="0"/>
              </a:rPr>
              <a:t> P(x</a:t>
            </a:r>
            <a:r>
              <a:rPr lang="en-US" sz="2400" baseline="-25000">
                <a:latin typeface="Arial" charset="0"/>
              </a:rPr>
              <a:t>i</a:t>
            </a:r>
            <a:r>
              <a:rPr lang="en-US" sz="2400">
                <a:latin typeface="Arial" charset="0"/>
              </a:rPr>
              <a:t>) log</a:t>
            </a:r>
            <a:r>
              <a:rPr lang="en-US" sz="2400" baseline="-25000">
                <a:latin typeface="Arial" charset="0"/>
              </a:rPr>
              <a:t>2 </a:t>
            </a:r>
            <a:r>
              <a:rPr lang="en-US" sz="2400">
                <a:latin typeface="Arial" charset="0"/>
              </a:rPr>
              <a:t>P(x</a:t>
            </a:r>
            <a:r>
              <a:rPr lang="en-US" sz="2400" baseline="-25000">
                <a:latin typeface="Arial" charset="0"/>
              </a:rPr>
              <a:t>i</a:t>
            </a:r>
            <a:r>
              <a:rPr lang="en-US" sz="2400">
                <a:latin typeface="Arial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941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Conditional Entropy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i="1">
                <a:latin typeface="Arial" charset="0"/>
              </a:rPr>
              <a:t>Specific Conditional Entropy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Entropy(F</a:t>
            </a:r>
            <a:r>
              <a:rPr lang="en-US" baseline="-25000">
                <a:latin typeface="Arial" charset="0"/>
              </a:rPr>
              <a:t>a</a:t>
            </a:r>
            <a:r>
              <a:rPr lang="en-US">
                <a:latin typeface="Arial" charset="0"/>
              </a:rPr>
              <a:t> | F</a:t>
            </a:r>
            <a:r>
              <a:rPr lang="en-US" baseline="-25000">
                <a:latin typeface="Arial" charset="0"/>
              </a:rPr>
              <a:t>b</a:t>
            </a:r>
            <a:r>
              <a:rPr lang="en-US">
                <a:latin typeface="Arial" charset="0"/>
              </a:rPr>
              <a:t> = x</a:t>
            </a:r>
            <a:r>
              <a:rPr lang="en-US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)	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Entropy of feature F</a:t>
            </a:r>
            <a:r>
              <a:rPr lang="en-US" baseline="-25000">
                <a:latin typeface="Arial" charset="0"/>
              </a:rPr>
              <a:t>a</a:t>
            </a:r>
            <a:r>
              <a:rPr lang="en-US">
                <a:latin typeface="Arial" charset="0"/>
              </a:rPr>
              <a:t> among instances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in which feature F</a:t>
            </a:r>
            <a:r>
              <a:rPr lang="en-US" baseline="-25000">
                <a:latin typeface="Arial" charset="0"/>
              </a:rPr>
              <a:t>b</a:t>
            </a:r>
            <a:r>
              <a:rPr lang="en-US">
                <a:latin typeface="Arial" charset="0"/>
              </a:rPr>
              <a:t> = x</a:t>
            </a:r>
            <a:r>
              <a:rPr lang="en-US" baseline="-25000">
                <a:latin typeface="Arial" charset="0"/>
              </a:rPr>
              <a:t>i</a:t>
            </a:r>
            <a:endParaRPr lang="en-US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 sz="16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i="1">
                <a:latin typeface="Arial" charset="0"/>
              </a:rPr>
              <a:t>Conditional Entropy</a:t>
            </a:r>
            <a:r>
              <a:rPr lang="en-US">
                <a:latin typeface="Arial" charset="0"/>
              </a:rPr>
              <a:t> across the full training set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Entropy(Y | X): average specific conditional entropy of Y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Entropy in Y if X is known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Also expected number of bits to transmit Y if both sides already know the value of X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  Entropy(Y | X) = </a:t>
            </a:r>
            <a:r>
              <a:rPr lang="en-US">
                <a:latin typeface="Arial" charset="0"/>
                <a:sym typeface="Symbol" charset="0"/>
              </a:rPr>
              <a:t></a:t>
            </a:r>
            <a:r>
              <a:rPr lang="en-US" baseline="-25000">
                <a:latin typeface="Arial" charset="0"/>
              </a:rPr>
              <a:t>i=1..n</a:t>
            </a:r>
            <a:r>
              <a:rPr lang="en-US">
                <a:latin typeface="Arial" charset="0"/>
              </a:rPr>
              <a:t> P(X= x</a:t>
            </a:r>
            <a:r>
              <a:rPr lang="en-US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) Entropy(Y | X = x</a:t>
            </a:r>
            <a:r>
              <a:rPr lang="en-US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)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5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Information Gain </a:t>
            </a:r>
            <a:br>
              <a:rPr lang="en-US" sz="3200">
                <a:latin typeface="Arial" charset="0"/>
              </a:rPr>
            </a:br>
            <a:r>
              <a:rPr lang="en-US" sz="2000">
                <a:latin typeface="Arial" charset="0"/>
              </a:rPr>
              <a:t>(AKA Mutual Information or Kullback-Leibler divergence)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IG(Y | X)  = Entropy(Y) – Entropy(Y | X)  </a:t>
            </a:r>
            <a:br>
              <a:rPr lang="en-US">
                <a:latin typeface="Arial" charset="0"/>
              </a:rPr>
            </a:br>
            <a:r>
              <a:rPr lang="en-US" sz="2400">
                <a:solidFill>
                  <a:srgbClr val="000000"/>
                </a:solidFill>
                <a:latin typeface="Arial" charset="0"/>
              </a:rPr>
              <a:t>			 </a:t>
            </a:r>
            <a:r>
              <a:rPr lang="en-US">
                <a:solidFill>
                  <a:schemeClr val="tx1"/>
                </a:solidFill>
                <a:latin typeface="Arial" charset="0"/>
              </a:rPr>
              <a:t>also given as IG(Y, X) and I(Y;X)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Reduction in entropy of Y (uncertainty about Y) by knowing X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If I need to transmit Y, how many bits on average would it save me if both sides already new X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à"/>
            </a:pPr>
            <a:r>
              <a:rPr lang="en-US">
                <a:latin typeface="Arial" charset="0"/>
              </a:rPr>
              <a:t>If I am predicting Y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 how much information does X provide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à"/>
            </a:pPr>
            <a:endParaRPr lang="en-US" sz="1400">
              <a:latin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Case we are interested in:  IG(Label | Feature)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Higher IG for a feature indicates more information about the label is in that feature  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r>
              <a:rPr lang="en-US">
                <a:latin typeface="Arial" charset="0"/>
              </a:rPr>
              <a:t>     – Very useful for feature selection!</a:t>
            </a:r>
          </a:p>
          <a:p>
            <a:pPr marL="0" indent="0" eaLnBrk="1" hangingPunct="1">
              <a:lnSpc>
                <a:spcPct val="90000"/>
              </a:lnSpc>
              <a:buFont typeface="Wingdings" charset="0"/>
              <a:buNone/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2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Back to Decision Trees…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BuildTree(trainingSet)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// base case                                               … (more base cases later)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If trainingSet only has one label on all instances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	Return new Leaf(trainingSet.label)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140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// recursive case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Pick a feature Fn we haven</a:t>
            </a:r>
            <a:r>
              <a:rPr lang="ja-JP" altLang="en-US" sz="2000">
                <a:latin typeface="Arial" charset="0"/>
              </a:rPr>
              <a:t>’</a:t>
            </a:r>
            <a:r>
              <a:rPr lang="en-US" sz="2000">
                <a:latin typeface="Arial" charset="0"/>
              </a:rPr>
              <a:t>t split with before      // … how?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result = new SplitNode(Fn)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For each value unique value </a:t>
            </a:r>
            <a:r>
              <a:rPr lang="en-US" sz="2000" i="1">
                <a:latin typeface="Arial" charset="0"/>
              </a:rPr>
              <a:t>f</a:t>
            </a:r>
            <a:r>
              <a:rPr lang="en-US" sz="2000" i="1" baseline="-25000">
                <a:latin typeface="Arial" charset="0"/>
              </a:rPr>
              <a:t>i</a:t>
            </a:r>
            <a:r>
              <a:rPr lang="en-US" sz="2000">
                <a:latin typeface="Arial" charset="0"/>
              </a:rPr>
              <a:t> of feature Fn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	trainSubset= subset of trainingSet with Fn= </a:t>
            </a:r>
            <a:r>
              <a:rPr lang="en-US" sz="2000" i="1">
                <a:latin typeface="Arial" charset="0"/>
              </a:rPr>
              <a:t>f</a:t>
            </a:r>
            <a:r>
              <a:rPr lang="en-US" sz="2000" i="1" baseline="-25000">
                <a:latin typeface="Arial" charset="0"/>
              </a:rPr>
              <a:t>i</a:t>
            </a:r>
            <a:endParaRPr lang="en-US" sz="200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	Result.addChild(BuildTree(trainSubset))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000">
                <a:latin typeface="Arial" charset="0"/>
              </a:rPr>
              <a:t>	Return result</a:t>
            </a:r>
          </a:p>
        </p:txBody>
      </p:sp>
    </p:spTree>
    <p:extLst>
      <p:ext uri="{BB962C8B-B14F-4D97-AF65-F5344CB8AC3E}">
        <p14:creationId xmlns:p14="http://schemas.microsoft.com/office/powerpoint/2010/main" val="219759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Decision Trees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Arial" charset="0"/>
              </a:rPr>
              <a:t>Split with feature having largest information </a:t>
            </a:r>
            <a:r>
              <a:rPr lang="en-US" dirty="0" smtClean="0">
                <a:latin typeface="Arial" charset="0"/>
              </a:rPr>
              <a:t>gain (change in entropy)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1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Decision Trees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Split with feature having largest information gain (change in entropy)</a:t>
            </a:r>
            <a:endParaRPr lang="en-US" sz="18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 smtClean="0">
                <a:latin typeface="Arial" charset="0"/>
              </a:rPr>
              <a:t>Stop when</a:t>
            </a:r>
            <a:r>
              <a:rPr lang="x-none" dirty="0" smtClean="0">
                <a:latin typeface="Arial" charset="0"/>
              </a:rPr>
              <a:t> gain is small or nil to avoid “overfitting”</a:t>
            </a: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1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Arial" charset="0"/>
              </a:rPr>
              <a:t>   (Note: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standard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algorithm is C4.5 [Quinlan 93])</a:t>
            </a:r>
          </a:p>
        </p:txBody>
      </p:sp>
    </p:spTree>
    <p:extLst>
      <p:ext uri="{BB962C8B-B14F-4D97-AF65-F5344CB8AC3E}">
        <p14:creationId xmlns:p14="http://schemas.microsoft.com/office/powerpoint/2010/main" val="12084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Decision Trees – </a:t>
            </a:r>
            <a:r>
              <a:rPr lang="en-US" dirty="0" err="1">
                <a:latin typeface="Arial" charset="0"/>
              </a:rPr>
              <a:t>Overfitting</a:t>
            </a:r>
            <a:endParaRPr lang="en-US" dirty="0">
              <a:latin typeface="Arial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 sz="2800" dirty="0" smtClean="0">
                <a:latin typeface="Arial" charset="0"/>
              </a:rPr>
              <a:t>Algorithm will </a:t>
            </a:r>
            <a:r>
              <a:rPr lang="en-US" sz="2800" dirty="0">
                <a:latin typeface="Arial" charset="0"/>
              </a:rPr>
              <a:t>subdivide all the way down to single training instances to exactly </a:t>
            </a:r>
            <a:r>
              <a:rPr lang="ja-JP" altLang="en-US" sz="2800" dirty="0">
                <a:latin typeface="Arial" charset="0"/>
              </a:rPr>
              <a:t>“</a:t>
            </a:r>
            <a:r>
              <a:rPr lang="en-US" sz="2800" dirty="0">
                <a:latin typeface="Arial" charset="0"/>
              </a:rPr>
              <a:t>fit</a:t>
            </a:r>
            <a:r>
              <a:rPr lang="ja-JP" altLang="en-US" sz="2800" dirty="0">
                <a:latin typeface="Arial" charset="0"/>
              </a:rPr>
              <a:t>”</a:t>
            </a:r>
            <a:r>
              <a:rPr lang="en-US" sz="2800" dirty="0">
                <a:latin typeface="Arial" charset="0"/>
              </a:rPr>
              <a:t> training </a:t>
            </a:r>
            <a:r>
              <a:rPr lang="en-US" sz="2800" dirty="0" smtClean="0">
                <a:latin typeface="Arial" charset="0"/>
              </a:rPr>
              <a:t>data</a:t>
            </a:r>
          </a:p>
          <a:p>
            <a:pPr lvl="1" eaLnBrk="1" hangingPunct="1"/>
            <a:r>
              <a:rPr lang="en-US" sz="2400" dirty="0" smtClean="0">
                <a:latin typeface="Arial" charset="0"/>
              </a:rPr>
              <a:t>But doing well on training data doesn’t </a:t>
            </a:r>
            <a:br>
              <a:rPr lang="en-US" sz="2400" dirty="0" smtClean="0">
                <a:latin typeface="Arial" charset="0"/>
              </a:rPr>
            </a:br>
            <a:r>
              <a:rPr lang="en-US" sz="2400" dirty="0" smtClean="0">
                <a:latin typeface="Arial" charset="0"/>
              </a:rPr>
              <a:t>guarantee doing well on new data</a:t>
            </a:r>
          </a:p>
          <a:p>
            <a:pPr lvl="1" eaLnBrk="1" hangingPunct="1"/>
            <a:r>
              <a:rPr lang="en-US" sz="2400" dirty="0" smtClean="0">
                <a:latin typeface="Arial" charset="0"/>
              </a:rPr>
              <a:t>Small numbers of training instances </a:t>
            </a:r>
            <a:br>
              <a:rPr lang="en-US" sz="2400" dirty="0" smtClean="0">
                <a:latin typeface="Arial" charset="0"/>
              </a:rPr>
            </a:br>
            <a:r>
              <a:rPr lang="en-US" sz="2400" dirty="0" smtClean="0">
                <a:latin typeface="Arial" charset="0"/>
              </a:rPr>
              <a:t>don’t generalize well (“noisy”)</a:t>
            </a:r>
            <a:endParaRPr lang="en-US" sz="2400" dirty="0">
              <a:latin typeface="Arial" charset="0"/>
            </a:endParaRPr>
          </a:p>
          <a:p>
            <a:pPr marL="0" indent="0" eaLnBrk="1" hangingPunct="1">
              <a:buNone/>
            </a:pPr>
            <a:r>
              <a:rPr lang="en-US" sz="2800" dirty="0" smtClean="0">
                <a:latin typeface="Arial" charset="0"/>
                <a:sym typeface="Wingdings" charset="0"/>
              </a:rPr>
              <a:t>Decision </a:t>
            </a:r>
            <a:r>
              <a:rPr lang="en-US" sz="2800" dirty="0">
                <a:latin typeface="Arial" charset="0"/>
                <a:sym typeface="Wingdings" charset="0"/>
              </a:rPr>
              <a:t>trees are particularly prone to </a:t>
            </a:r>
            <a:r>
              <a:rPr lang="en-US" sz="2800" dirty="0" err="1" smtClean="0">
                <a:latin typeface="Arial" charset="0"/>
                <a:sym typeface="Wingdings" charset="0"/>
              </a:rPr>
              <a:t>overfitting</a:t>
            </a:r>
            <a:endParaRPr lang="en-US" sz="2800" dirty="0" smtClean="0">
              <a:latin typeface="Arial" charset="0"/>
              <a:sym typeface="Wingdings" charset="0"/>
            </a:endParaRPr>
          </a:p>
          <a:p>
            <a:pPr marL="0" indent="0" eaLnBrk="1" hangingPunct="1">
              <a:buNone/>
            </a:pPr>
            <a:r>
              <a:rPr lang="en-US" sz="2800" dirty="0" smtClean="0">
                <a:latin typeface="Arial" charset="0"/>
                <a:sym typeface="Wingdings" charset="0"/>
              </a:rPr>
              <a:t>“Pruning” can help</a:t>
            </a:r>
          </a:p>
          <a:p>
            <a:pPr marL="0" indent="0" eaLnBrk="1" hangingPunct="1">
              <a:buNone/>
            </a:pPr>
            <a:endParaRPr lang="en-US" sz="2000" dirty="0">
              <a:latin typeface="Arial" charset="0"/>
            </a:endParaRPr>
          </a:p>
          <a:p>
            <a:pPr lvl="1" eaLnBrk="1" hangingPunct="1"/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02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310162"/>
            <a:ext cx="9036535" cy="99010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</a:rPr>
              <a:t>Expert Approach: Hypothesis driven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276600" y="2971800"/>
            <a:ext cx="2286000" cy="2438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244" name="Picture 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5"/>
          <p:cNvGrpSpPr>
            <a:grpSpLocks/>
          </p:cNvGrpSpPr>
          <p:nvPr/>
        </p:nvGrpSpPr>
        <p:grpSpPr bwMode="auto">
          <a:xfrm>
            <a:off x="6388100" y="3808413"/>
            <a:ext cx="2057400" cy="763587"/>
            <a:chOff x="3824" y="2519"/>
            <a:chExt cx="1296" cy="481"/>
          </a:xfrm>
        </p:grpSpPr>
        <p:sp>
          <p:nvSpPr>
            <p:cNvPr id="10269" name="Text Box 6"/>
            <p:cNvSpPr txBox="1">
              <a:spLocks noChangeArrowheads="1"/>
            </p:cNvSpPr>
            <p:nvPr/>
          </p:nvSpPr>
          <p:spPr bwMode="auto">
            <a:xfrm>
              <a:off x="3926" y="2519"/>
              <a:ext cx="10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Target</a:t>
              </a:r>
            </a:p>
            <a:p>
              <a:pPr algn="ctr"/>
              <a:r>
                <a:rPr lang="en-US"/>
                <a:t>Representation</a:t>
              </a:r>
            </a:p>
          </p:txBody>
        </p:sp>
        <p:sp>
          <p:nvSpPr>
            <p:cNvPr id="10270" name="Oval 7"/>
            <p:cNvSpPr>
              <a:spLocks noChangeArrowheads="1"/>
            </p:cNvSpPr>
            <p:nvPr/>
          </p:nvSpPr>
          <p:spPr bwMode="auto">
            <a:xfrm>
              <a:off x="3824" y="2520"/>
              <a:ext cx="129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6" name="Line 8"/>
          <p:cNvSpPr>
            <a:spLocks noChangeShapeType="1"/>
          </p:cNvSpPr>
          <p:nvPr/>
        </p:nvSpPr>
        <p:spPr bwMode="auto">
          <a:xfrm>
            <a:off x="24384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7" name="Line 9"/>
          <p:cNvSpPr>
            <a:spLocks noChangeShapeType="1"/>
          </p:cNvSpPr>
          <p:nvPr/>
        </p:nvSpPr>
        <p:spPr bwMode="auto">
          <a:xfrm>
            <a:off x="5562600" y="4191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248" name="Picture 1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1242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4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1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16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3662363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17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Picture 18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19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8" name="Picture 20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9" name="Picture 21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0" name="Picture 22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1" name="Picture 23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7244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2" name="Oval 24"/>
          <p:cNvSpPr>
            <a:spLocks noChangeArrowheads="1"/>
          </p:cNvSpPr>
          <p:nvPr/>
        </p:nvSpPr>
        <p:spPr bwMode="auto">
          <a:xfrm>
            <a:off x="3886200" y="4114800"/>
            <a:ext cx="609600" cy="533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263" name="Picture 25" descr="h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4191000"/>
            <a:ext cx="36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4" name="Picture 26" descr="sher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009900"/>
            <a:ext cx="14478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5" name="Text Box 27"/>
          <p:cNvSpPr txBox="1">
            <a:spLocks noChangeArrowheads="1"/>
          </p:cNvSpPr>
          <p:nvPr/>
        </p:nvSpPr>
        <p:spPr bwMode="auto">
          <a:xfrm>
            <a:off x="2057400" y="5581646"/>
            <a:ext cx="549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You </a:t>
            </a:r>
            <a:r>
              <a:rPr lang="en-US" i="1" dirty="0"/>
              <a:t>might</a:t>
            </a:r>
            <a:r>
              <a:rPr lang="en-US" dirty="0"/>
              <a:t> end up with the same solution in the end, </a:t>
            </a:r>
          </a:p>
          <a:p>
            <a:r>
              <a:rPr lang="en-US" dirty="0"/>
              <a:t>but you</a:t>
            </a:r>
            <a:r>
              <a:rPr lang="ja-JP" altLang="en-US" dirty="0"/>
              <a:t>’</a:t>
            </a:r>
            <a:r>
              <a:rPr lang="en-US" dirty="0" err="1"/>
              <a:t>ll</a:t>
            </a:r>
            <a:r>
              <a:rPr lang="en-US" dirty="0"/>
              <a:t> get there faster.</a:t>
            </a:r>
          </a:p>
        </p:txBody>
      </p:sp>
      <p:grpSp>
        <p:nvGrpSpPr>
          <p:cNvPr id="10266" name="Group 28"/>
          <p:cNvGrpSpPr>
            <a:grpSpLocks/>
          </p:cNvGrpSpPr>
          <p:nvPr/>
        </p:nvGrpSpPr>
        <p:grpSpPr bwMode="auto">
          <a:xfrm>
            <a:off x="1219200" y="3733800"/>
            <a:ext cx="1219200" cy="838200"/>
            <a:chOff x="768" y="2352"/>
            <a:chExt cx="768" cy="528"/>
          </a:xfrm>
        </p:grpSpPr>
        <p:sp>
          <p:nvSpPr>
            <p:cNvPr id="10267" name="Text Box 29"/>
            <p:cNvSpPr txBox="1">
              <a:spLocks noChangeArrowheads="1"/>
            </p:cNvSpPr>
            <p:nvPr/>
          </p:nvSpPr>
          <p:spPr bwMode="auto">
            <a:xfrm>
              <a:off x="924" y="2352"/>
              <a:ext cx="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en-US"/>
            </a:p>
            <a:p>
              <a:pPr algn="ctr"/>
              <a:r>
                <a:rPr lang="en-US"/>
                <a:t>Data</a:t>
              </a:r>
            </a:p>
          </p:txBody>
        </p:sp>
        <p:sp>
          <p:nvSpPr>
            <p:cNvPr id="10268" name="Oval 30"/>
            <p:cNvSpPr>
              <a:spLocks noChangeArrowheads="1"/>
            </p:cNvSpPr>
            <p:nvPr/>
          </p:nvSpPr>
          <p:spPr bwMode="auto">
            <a:xfrm>
              <a:off x="768" y="2448"/>
              <a:ext cx="76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97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Minimum description length principle</a:t>
            </a:r>
            <a:endParaRPr lang="en-US" sz="2800" dirty="0">
              <a:latin typeface="Arial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T</a:t>
            </a:r>
            <a:r>
              <a:rPr lang="en-US" dirty="0" smtClean="0">
                <a:latin typeface="Arial" charset="0"/>
              </a:rPr>
              <a:t>he </a:t>
            </a:r>
            <a:r>
              <a:rPr lang="en-US" dirty="0">
                <a:latin typeface="Arial" charset="0"/>
              </a:rPr>
              <a:t>simplest model that fits your data will generalize better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Complex models are more likely to over-fit</a:t>
            </a:r>
          </a:p>
          <a:p>
            <a:pPr lvl="1" eaLnBrk="1" hangingPunct="1"/>
            <a:r>
              <a:rPr lang="en-US" dirty="0">
                <a:latin typeface="Arial" charset="0"/>
              </a:rPr>
              <a:t>Decision trees can become complex when you try to optimize performance on training </a:t>
            </a:r>
            <a:r>
              <a:rPr lang="en-US" dirty="0" smtClean="0">
                <a:latin typeface="Arial" charset="0"/>
              </a:rPr>
              <a:t>data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Sometimes 0R/1R are best!</a:t>
            </a:r>
          </a:p>
          <a:p>
            <a:pPr marL="0" indent="0" eaLnBrk="1" hangingPunct="1">
              <a:buNone/>
            </a:pPr>
            <a:r>
              <a:rPr lang="en-US" dirty="0">
                <a:latin typeface="Arial" charset="0"/>
              </a:rPr>
              <a:t>The best algorithm for your data will give you exactly the power you need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Prepruning versus Postpruning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0292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Prepruning: knowing when to stop growing a tree</a:t>
            </a:r>
          </a:p>
          <a:p>
            <a:pPr lvl="1" eaLnBrk="1" hangingPunct="1"/>
            <a:r>
              <a:rPr lang="en-US">
                <a:latin typeface="Arial" charset="0"/>
              </a:rPr>
              <a:t>Hard to do because sometimes the value of a feature doesn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t become clear until lower down on the tree</a:t>
            </a:r>
          </a:p>
          <a:p>
            <a:pPr lvl="2" eaLnBrk="1" hangingPunct="1"/>
            <a:r>
              <a:rPr lang="en-US">
                <a:latin typeface="Arial" charset="0"/>
              </a:rPr>
              <a:t>Interactions between features</a:t>
            </a:r>
          </a:p>
          <a:p>
            <a:pPr lvl="1" eaLnBrk="1" hangingPunct="1"/>
            <a:r>
              <a:rPr lang="en-US">
                <a:latin typeface="Arial" charset="0"/>
              </a:rPr>
              <a:t>You always have to have a stopping criterion, so in some sense you are doing prepruning</a:t>
            </a:r>
          </a:p>
          <a:p>
            <a:pPr lvl="1" eaLnBrk="1" hangingPunct="1"/>
            <a:r>
              <a:rPr lang="en-US">
                <a:latin typeface="Arial" charset="0"/>
              </a:rPr>
              <a:t>But in practice you over-shoot and then do post-pruning</a:t>
            </a:r>
          </a:p>
        </p:txBody>
      </p:sp>
    </p:spTree>
    <p:extLst>
      <p:ext uri="{BB962C8B-B14F-4D97-AF65-F5344CB8AC3E}">
        <p14:creationId xmlns:p14="http://schemas.microsoft.com/office/powerpoint/2010/main" val="72039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" charset="0"/>
              </a:rPr>
              <a:t>Prepruning versus Postpruning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10600" cy="50292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Postpruning: simplifying a tree after it is built</a:t>
            </a:r>
          </a:p>
          <a:p>
            <a:pPr lvl="1" eaLnBrk="1" hangingPunct="1"/>
            <a:r>
              <a:rPr lang="en-US">
                <a:latin typeface="Arial" charset="0"/>
              </a:rPr>
              <a:t>Easier because hindsight is 20/20</a:t>
            </a:r>
          </a:p>
          <a:p>
            <a:pPr lvl="1" eaLnBrk="1" hangingPunct="1"/>
            <a:r>
              <a:rPr lang="en-US">
                <a:latin typeface="Arial" charset="0"/>
              </a:rPr>
              <a:t>Less efficient because you might have done a lot of work that you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re going to throw away now</a:t>
            </a:r>
          </a:p>
        </p:txBody>
      </p:sp>
    </p:spTree>
    <p:extLst>
      <p:ext uri="{BB962C8B-B14F-4D97-AF65-F5344CB8AC3E}">
        <p14:creationId xmlns:p14="http://schemas.microsoft.com/office/powerpoint/2010/main" val="200267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3058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>
                <a:latin typeface="Arial" charset="0"/>
              </a:rPr>
              <a:t>How do we decide when/where/how much to prune?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83820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</a:rPr>
              <a:t>If we can </a:t>
            </a:r>
            <a:r>
              <a:rPr lang="en-US" sz="2800" i="1">
                <a:latin typeface="Arial" charset="0"/>
              </a:rPr>
              <a:t>estimate</a:t>
            </a:r>
            <a:r>
              <a:rPr lang="en-US" sz="2800">
                <a:latin typeface="Arial" charset="0"/>
              </a:rPr>
              <a:t> the error rate at each node of both the original and resulting tree (after pruning), we can make our decision rationally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</a:rPr>
              <a:t>Won</a:t>
            </a:r>
            <a:r>
              <a:rPr lang="ja-JP" altLang="en-US" sz="2800">
                <a:latin typeface="Arial" charset="0"/>
              </a:rPr>
              <a:t>’</a:t>
            </a:r>
            <a:r>
              <a:rPr lang="en-US" sz="2800">
                <a:latin typeface="Arial" charset="0"/>
              </a:rPr>
              <a:t>t work to use the training set to </a:t>
            </a:r>
            <a:r>
              <a:rPr lang="en-US" sz="2800" i="1">
                <a:latin typeface="Arial" charset="0"/>
              </a:rPr>
              <a:t>compute</a:t>
            </a:r>
            <a:r>
              <a:rPr lang="en-US" sz="2800">
                <a:latin typeface="Arial" charset="0"/>
              </a:rPr>
              <a:t> the error rate because the original tree was optimized over this set already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</a:rPr>
              <a:t>You can hold back some of the training data for a validation set to use for pruning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This is called Reduced Error Pruning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The downside is that you train on less data</a:t>
            </a:r>
          </a:p>
        </p:txBody>
      </p:sp>
    </p:spTree>
    <p:extLst>
      <p:ext uri="{BB962C8B-B14F-4D97-AF65-F5344CB8AC3E}">
        <p14:creationId xmlns:p14="http://schemas.microsoft.com/office/powerpoint/2010/main" val="293852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3058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>
                <a:latin typeface="Arial" charset="0"/>
              </a:rPr>
              <a:t>How do we decide when/where/how much to prune?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z="240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The alternative is to make an </a:t>
            </a:r>
            <a:r>
              <a:rPr lang="en-US" i="1">
                <a:latin typeface="Arial" charset="0"/>
              </a:rPr>
              <a:t>estimate</a:t>
            </a:r>
            <a:r>
              <a:rPr lang="en-US">
                <a:latin typeface="Arial" charset="0"/>
              </a:rPr>
              <a:t> of the error based on the training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Similar principle to computing confidence intervals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Remember that we set c, which is a constant indicating the level of confidence we want (default is 25%)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Lowering the confidence value causes more pruning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We use the estimate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pessimistically</a:t>
            </a:r>
            <a:r>
              <a:rPr lang="ja-JP" altLang="en-US">
                <a:latin typeface="Arial" charset="0"/>
              </a:rPr>
              <a:t>”</a:t>
            </a:r>
            <a:r>
              <a:rPr lang="en-US">
                <a:latin typeface="Arial" charset="0"/>
              </a:rPr>
              <a:t> by using the upper confidence limit on the error estimate</a:t>
            </a:r>
          </a:p>
        </p:txBody>
      </p:sp>
    </p:spTree>
    <p:extLst>
      <p:ext uri="{BB962C8B-B14F-4D97-AF65-F5344CB8AC3E}">
        <p14:creationId xmlns:p14="http://schemas.microsoft.com/office/powerpoint/2010/main" val="338977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Arial" charset="0"/>
              </a:rPr>
              <a:t>Thinking about the Confidence Factor</a:t>
            </a: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76200" y="1941513"/>
            <a:ext cx="4060825" cy="2798762"/>
            <a:chOff x="1388" y="1223"/>
            <a:chExt cx="2994" cy="1972"/>
          </a:xfrm>
        </p:grpSpPr>
        <p:sp>
          <p:nvSpPr>
            <p:cNvPr id="35845" name="Oval 4"/>
            <p:cNvSpPr>
              <a:spLocks noChangeArrowheads="1"/>
            </p:cNvSpPr>
            <p:nvPr/>
          </p:nvSpPr>
          <p:spPr bwMode="auto">
            <a:xfrm>
              <a:off x="3800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6" name="Oval 5"/>
            <p:cNvSpPr>
              <a:spLocks noChangeArrowheads="1"/>
            </p:cNvSpPr>
            <p:nvPr/>
          </p:nvSpPr>
          <p:spPr bwMode="auto">
            <a:xfrm>
              <a:off x="2600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7" name="Oval 6"/>
            <p:cNvSpPr>
              <a:spLocks noChangeArrowheads="1"/>
            </p:cNvSpPr>
            <p:nvPr/>
          </p:nvSpPr>
          <p:spPr bwMode="auto">
            <a:xfrm>
              <a:off x="3176" y="177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8" name="Oval 7"/>
            <p:cNvSpPr>
              <a:spLocks noChangeArrowheads="1"/>
            </p:cNvSpPr>
            <p:nvPr/>
          </p:nvSpPr>
          <p:spPr bwMode="auto">
            <a:xfrm>
              <a:off x="2072" y="172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Oval 8"/>
            <p:cNvSpPr>
              <a:spLocks noChangeArrowheads="1"/>
            </p:cNvSpPr>
            <p:nvPr/>
          </p:nvSpPr>
          <p:spPr bwMode="auto">
            <a:xfrm>
              <a:off x="2648" y="124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Text Box 9"/>
            <p:cNvSpPr txBox="1">
              <a:spLocks noChangeArrowheads="1"/>
            </p:cNvSpPr>
            <p:nvPr/>
          </p:nvSpPr>
          <p:spPr bwMode="auto">
            <a:xfrm>
              <a:off x="2974" y="1223"/>
              <a:ext cx="922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[10A, 10B]</a:t>
              </a:r>
            </a:p>
          </p:txBody>
        </p:sp>
        <p:sp>
          <p:nvSpPr>
            <p:cNvPr id="35851" name="Text Box 10"/>
            <p:cNvSpPr txBox="1">
              <a:spLocks noChangeArrowheads="1"/>
            </p:cNvSpPr>
            <p:nvPr/>
          </p:nvSpPr>
          <p:spPr bwMode="auto">
            <a:xfrm>
              <a:off x="1388" y="1738"/>
              <a:ext cx="688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[5A,1B]</a:t>
              </a:r>
            </a:p>
          </p:txBody>
        </p:sp>
        <p:sp>
          <p:nvSpPr>
            <p:cNvPr id="35852" name="Text Box 11"/>
            <p:cNvSpPr txBox="1">
              <a:spLocks noChangeArrowheads="1"/>
            </p:cNvSpPr>
            <p:nvPr/>
          </p:nvSpPr>
          <p:spPr bwMode="auto">
            <a:xfrm>
              <a:off x="2349" y="2889"/>
              <a:ext cx="688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[5A,2B]</a:t>
              </a:r>
            </a:p>
          </p:txBody>
        </p:sp>
        <p:sp>
          <p:nvSpPr>
            <p:cNvPr id="35853" name="Text Box 12"/>
            <p:cNvSpPr txBox="1">
              <a:spLocks noChangeArrowheads="1"/>
            </p:cNvSpPr>
            <p:nvPr/>
          </p:nvSpPr>
          <p:spPr bwMode="auto">
            <a:xfrm>
              <a:off x="3694" y="2937"/>
              <a:ext cx="688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[0A,7B]</a:t>
              </a:r>
            </a:p>
          </p:txBody>
        </p:sp>
        <p:sp>
          <p:nvSpPr>
            <p:cNvPr id="35854" name="Text Box 13"/>
            <p:cNvSpPr txBox="1">
              <a:spLocks noChangeArrowheads="1"/>
            </p:cNvSpPr>
            <p:nvPr/>
          </p:nvSpPr>
          <p:spPr bwMode="auto">
            <a:xfrm>
              <a:off x="3462" y="1777"/>
              <a:ext cx="782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[5A,10B]</a:t>
              </a:r>
            </a:p>
          </p:txBody>
        </p:sp>
        <p:sp>
          <p:nvSpPr>
            <p:cNvPr id="35855" name="Line 14"/>
            <p:cNvSpPr>
              <a:spLocks noChangeShapeType="1"/>
            </p:cNvSpPr>
            <p:nvPr/>
          </p:nvSpPr>
          <p:spPr bwMode="auto">
            <a:xfrm flipH="1">
              <a:off x="2312" y="1488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6" name="Line 15"/>
            <p:cNvSpPr>
              <a:spLocks noChangeShapeType="1"/>
            </p:cNvSpPr>
            <p:nvPr/>
          </p:nvSpPr>
          <p:spPr bwMode="auto">
            <a:xfrm>
              <a:off x="2888" y="1488"/>
              <a:ext cx="3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Line 16"/>
            <p:cNvSpPr>
              <a:spLocks noChangeShapeType="1"/>
            </p:cNvSpPr>
            <p:nvPr/>
          </p:nvSpPr>
          <p:spPr bwMode="auto">
            <a:xfrm flipH="1">
              <a:off x="2792" y="2016"/>
              <a:ext cx="48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8" name="Line 17"/>
            <p:cNvSpPr>
              <a:spLocks noChangeShapeType="1"/>
            </p:cNvSpPr>
            <p:nvPr/>
          </p:nvSpPr>
          <p:spPr bwMode="auto">
            <a:xfrm>
              <a:off x="3368" y="2016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4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4114800" y="1295400"/>
            <a:ext cx="4876800" cy="5181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</a:rPr>
              <a:t>The error at lower levels will normally look lower than the error at higher levels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</a:rPr>
              <a:t>Are we confident enough about the difference we see to risk the effect of the added complexity?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</a:rPr>
              <a:t>So look at the upper end of the confidence interval around the error rate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If I</a:t>
            </a:r>
            <a:r>
              <a:rPr lang="ja-JP" altLang="en-US" sz="2400">
                <a:latin typeface="Arial" charset="0"/>
              </a:rPr>
              <a:t>’</a:t>
            </a:r>
            <a:r>
              <a:rPr lang="en-US" sz="2400">
                <a:latin typeface="Arial" charset="0"/>
              </a:rPr>
              <a:t>m pessimistic and it still looks lower, then it probably is lower</a:t>
            </a:r>
          </a:p>
        </p:txBody>
      </p:sp>
    </p:spTree>
    <p:extLst>
      <p:ext uri="{BB962C8B-B14F-4D97-AF65-F5344CB8AC3E}">
        <p14:creationId xmlns:p14="http://schemas.microsoft.com/office/powerpoint/2010/main" val="283036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3058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>
                <a:latin typeface="Arial" charset="0"/>
              </a:rPr>
              <a:t>Confidence Factors vs Confidence Intervals</a:t>
            </a:r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1447800" y="2971800"/>
            <a:ext cx="586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1447800" y="4800600"/>
            <a:ext cx="586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4168775" y="4625975"/>
            <a:ext cx="2286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1828800" y="4457700"/>
            <a:ext cx="33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/>
              <a:t>(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6553200" y="4457700"/>
            <a:ext cx="396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b="1"/>
              <a:t>)</a:t>
            </a:r>
          </a:p>
        </p:txBody>
      </p:sp>
      <p:grpSp>
        <p:nvGrpSpPr>
          <p:cNvPr id="36872" name="Group 8"/>
          <p:cNvGrpSpPr>
            <a:grpSpLocks/>
          </p:cNvGrpSpPr>
          <p:nvPr/>
        </p:nvGrpSpPr>
        <p:grpSpPr bwMode="auto">
          <a:xfrm>
            <a:off x="3200400" y="2667000"/>
            <a:ext cx="2165350" cy="641350"/>
            <a:chOff x="2016" y="1680"/>
            <a:chExt cx="1364" cy="404"/>
          </a:xfrm>
        </p:grpSpPr>
        <p:sp>
          <p:nvSpPr>
            <p:cNvPr id="36875" name="Oval 9"/>
            <p:cNvSpPr>
              <a:spLocks noChangeArrowheads="1"/>
            </p:cNvSpPr>
            <p:nvPr/>
          </p:nvSpPr>
          <p:spPr bwMode="auto">
            <a:xfrm>
              <a:off x="2640" y="1786"/>
              <a:ext cx="144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Text Box 10"/>
            <p:cNvSpPr txBox="1">
              <a:spLocks noChangeArrowheads="1"/>
            </p:cNvSpPr>
            <p:nvPr/>
          </p:nvSpPr>
          <p:spPr bwMode="auto">
            <a:xfrm>
              <a:off x="2016" y="1680"/>
              <a:ext cx="21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3600" b="1"/>
                <a:t>(</a:t>
              </a:r>
            </a:p>
          </p:txBody>
        </p:sp>
        <p:sp>
          <p:nvSpPr>
            <p:cNvPr id="36877" name="Text Box 11"/>
            <p:cNvSpPr txBox="1">
              <a:spLocks noChangeArrowheads="1"/>
            </p:cNvSpPr>
            <p:nvPr/>
          </p:nvSpPr>
          <p:spPr bwMode="auto">
            <a:xfrm>
              <a:off x="3168" y="1680"/>
              <a:ext cx="21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3600" b="1"/>
                <a:t>)</a:t>
              </a:r>
            </a:p>
          </p:txBody>
        </p:sp>
      </p:grpSp>
      <p:sp>
        <p:nvSpPr>
          <p:cNvPr id="36873" name="Text Box 12"/>
          <p:cNvSpPr txBox="1">
            <a:spLocks noChangeArrowheads="1"/>
          </p:cNvSpPr>
          <p:nvPr/>
        </p:nvSpPr>
        <p:spPr bwMode="auto">
          <a:xfrm>
            <a:off x="1371600" y="1981200"/>
            <a:ext cx="6229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Confidence factor = .25</a:t>
            </a:r>
          </a:p>
          <a:p>
            <a:r>
              <a:rPr lang="en-US"/>
              <a:t>Means you are 75% sure the error rate is within the interval.</a:t>
            </a:r>
          </a:p>
        </p:txBody>
      </p:sp>
      <p:sp>
        <p:nvSpPr>
          <p:cNvPr id="36874" name="Rectangle 13"/>
          <p:cNvSpPr>
            <a:spLocks noChangeArrowheads="1"/>
          </p:cNvSpPr>
          <p:nvPr/>
        </p:nvSpPr>
        <p:spPr bwMode="auto">
          <a:xfrm>
            <a:off x="1371600" y="3778250"/>
            <a:ext cx="693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Confidence factor = .10</a:t>
            </a:r>
          </a:p>
          <a:p>
            <a:r>
              <a:rPr lang="en-US"/>
              <a:t>Means you are 90% sure the error rate is within the interval.</a:t>
            </a:r>
          </a:p>
        </p:txBody>
      </p:sp>
    </p:spTree>
    <p:extLst>
      <p:ext uri="{BB962C8B-B14F-4D97-AF65-F5344CB8AC3E}">
        <p14:creationId xmlns:p14="http://schemas.microsoft.com/office/powerpoint/2010/main" val="269463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Arial" charset="0"/>
              </a:rPr>
              <a:t>Thinking about the Confidence Factor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" y="1941513"/>
            <a:ext cx="4060825" cy="2798762"/>
            <a:chOff x="1388" y="1223"/>
            <a:chExt cx="2994" cy="1972"/>
          </a:xfrm>
        </p:grpSpPr>
        <p:sp>
          <p:nvSpPr>
            <p:cNvPr id="37893" name="Oval 4"/>
            <p:cNvSpPr>
              <a:spLocks noChangeArrowheads="1"/>
            </p:cNvSpPr>
            <p:nvPr/>
          </p:nvSpPr>
          <p:spPr bwMode="auto">
            <a:xfrm>
              <a:off x="3800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4" name="Oval 5"/>
            <p:cNvSpPr>
              <a:spLocks noChangeArrowheads="1"/>
            </p:cNvSpPr>
            <p:nvPr/>
          </p:nvSpPr>
          <p:spPr bwMode="auto">
            <a:xfrm>
              <a:off x="2600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5" name="Oval 6"/>
            <p:cNvSpPr>
              <a:spLocks noChangeArrowheads="1"/>
            </p:cNvSpPr>
            <p:nvPr/>
          </p:nvSpPr>
          <p:spPr bwMode="auto">
            <a:xfrm>
              <a:off x="3176" y="177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6" name="Oval 7"/>
            <p:cNvSpPr>
              <a:spLocks noChangeArrowheads="1"/>
            </p:cNvSpPr>
            <p:nvPr/>
          </p:nvSpPr>
          <p:spPr bwMode="auto">
            <a:xfrm>
              <a:off x="2072" y="172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7" name="Oval 8"/>
            <p:cNvSpPr>
              <a:spLocks noChangeArrowheads="1"/>
            </p:cNvSpPr>
            <p:nvPr/>
          </p:nvSpPr>
          <p:spPr bwMode="auto">
            <a:xfrm>
              <a:off x="2648" y="124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8" name="Text Box 9"/>
            <p:cNvSpPr txBox="1">
              <a:spLocks noChangeArrowheads="1"/>
            </p:cNvSpPr>
            <p:nvPr/>
          </p:nvSpPr>
          <p:spPr bwMode="auto">
            <a:xfrm>
              <a:off x="2974" y="1223"/>
              <a:ext cx="922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[10A, 10B]</a:t>
              </a:r>
            </a:p>
          </p:txBody>
        </p:sp>
        <p:sp>
          <p:nvSpPr>
            <p:cNvPr id="37899" name="Text Box 10"/>
            <p:cNvSpPr txBox="1">
              <a:spLocks noChangeArrowheads="1"/>
            </p:cNvSpPr>
            <p:nvPr/>
          </p:nvSpPr>
          <p:spPr bwMode="auto">
            <a:xfrm>
              <a:off x="1388" y="1738"/>
              <a:ext cx="688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[5A,1B]</a:t>
              </a:r>
            </a:p>
          </p:txBody>
        </p:sp>
        <p:sp>
          <p:nvSpPr>
            <p:cNvPr id="37900" name="Text Box 11"/>
            <p:cNvSpPr txBox="1">
              <a:spLocks noChangeArrowheads="1"/>
            </p:cNvSpPr>
            <p:nvPr/>
          </p:nvSpPr>
          <p:spPr bwMode="auto">
            <a:xfrm>
              <a:off x="2349" y="2889"/>
              <a:ext cx="688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[5A,2B]</a:t>
              </a:r>
            </a:p>
          </p:txBody>
        </p:sp>
        <p:sp>
          <p:nvSpPr>
            <p:cNvPr id="37901" name="Text Box 12"/>
            <p:cNvSpPr txBox="1">
              <a:spLocks noChangeArrowheads="1"/>
            </p:cNvSpPr>
            <p:nvPr/>
          </p:nvSpPr>
          <p:spPr bwMode="auto">
            <a:xfrm>
              <a:off x="3694" y="2937"/>
              <a:ext cx="688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[0A,7B]</a:t>
              </a:r>
            </a:p>
          </p:txBody>
        </p:sp>
        <p:sp>
          <p:nvSpPr>
            <p:cNvPr id="37902" name="Text Box 13"/>
            <p:cNvSpPr txBox="1">
              <a:spLocks noChangeArrowheads="1"/>
            </p:cNvSpPr>
            <p:nvPr/>
          </p:nvSpPr>
          <p:spPr bwMode="auto">
            <a:xfrm>
              <a:off x="3462" y="1777"/>
              <a:ext cx="694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[5A,9B]</a:t>
              </a:r>
            </a:p>
          </p:txBody>
        </p:sp>
        <p:sp>
          <p:nvSpPr>
            <p:cNvPr id="37903" name="Line 14"/>
            <p:cNvSpPr>
              <a:spLocks noChangeShapeType="1"/>
            </p:cNvSpPr>
            <p:nvPr/>
          </p:nvSpPr>
          <p:spPr bwMode="auto">
            <a:xfrm flipH="1">
              <a:off x="2312" y="1488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4" name="Line 15"/>
            <p:cNvSpPr>
              <a:spLocks noChangeShapeType="1"/>
            </p:cNvSpPr>
            <p:nvPr/>
          </p:nvSpPr>
          <p:spPr bwMode="auto">
            <a:xfrm>
              <a:off x="2888" y="1488"/>
              <a:ext cx="3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5" name="Line 16"/>
            <p:cNvSpPr>
              <a:spLocks noChangeShapeType="1"/>
            </p:cNvSpPr>
            <p:nvPr/>
          </p:nvSpPr>
          <p:spPr bwMode="auto">
            <a:xfrm flipH="1">
              <a:off x="2792" y="2016"/>
              <a:ext cx="48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6" name="Line 17"/>
            <p:cNvSpPr>
              <a:spLocks noChangeShapeType="1"/>
            </p:cNvSpPr>
            <p:nvPr/>
          </p:nvSpPr>
          <p:spPr bwMode="auto">
            <a:xfrm>
              <a:off x="3368" y="2016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892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4191000" y="1295400"/>
            <a:ext cx="48768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</a:rPr>
              <a:t>Higher confidence factors mean smaller confidence intervals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</a:rPr>
              <a:t>Smaller confidence intervals mean it</a:t>
            </a:r>
            <a:r>
              <a:rPr lang="ja-JP" altLang="en-US" sz="2800">
                <a:latin typeface="Arial" charset="0"/>
              </a:rPr>
              <a:t>’</a:t>
            </a:r>
            <a:r>
              <a:rPr lang="en-US" sz="2800">
                <a:latin typeface="Arial" charset="0"/>
              </a:rPr>
              <a:t>s easier to conclude that the difference you see is real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</a:rPr>
              <a:t>Thus, lower confidence values make it more likely that pruning seems safe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You can</a:t>
            </a:r>
            <a:r>
              <a:rPr lang="ja-JP" altLang="en-US" sz="2400">
                <a:latin typeface="Arial" charset="0"/>
              </a:rPr>
              <a:t>’</a:t>
            </a:r>
            <a:r>
              <a:rPr lang="en-US" sz="2400">
                <a:latin typeface="Arial" charset="0"/>
              </a:rPr>
              <a:t>t conclude that the increase in accuracy is real</a:t>
            </a:r>
          </a:p>
        </p:txBody>
      </p:sp>
    </p:spTree>
    <p:extLst>
      <p:ext uri="{BB962C8B-B14F-4D97-AF65-F5344CB8AC3E}">
        <p14:creationId xmlns:p14="http://schemas.microsoft.com/office/powerpoint/2010/main" val="127792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Selecting algorithms</a:t>
            </a:r>
            <a:endParaRPr lang="en-US" dirty="0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54" b="454"/>
          <a:stretch/>
        </p:blipFill>
        <p:spPr/>
      </p:pic>
      <p:sp>
        <p:nvSpPr>
          <p:cNvPr id="4" name="Rectangle 3"/>
          <p:cNvSpPr/>
          <p:nvPr/>
        </p:nvSpPr>
        <p:spPr>
          <a:xfrm>
            <a:off x="0" y="152400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www.quora.com</a:t>
            </a:r>
            <a:r>
              <a:rPr lang="en-US" dirty="0"/>
              <a:t>/What-are-the-advantages-of-different-classification-algorithms</a:t>
            </a:r>
          </a:p>
        </p:txBody>
      </p:sp>
    </p:spTree>
    <p:extLst>
      <p:ext uri="{BB962C8B-B14F-4D97-AF65-F5344CB8AC3E}">
        <p14:creationId xmlns:p14="http://schemas.microsoft.com/office/powerpoint/2010/main" val="66019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Using Weka</a:t>
            </a:r>
          </a:p>
        </p:txBody>
      </p:sp>
      <p:sp>
        <p:nvSpPr>
          <p:cNvPr id="4198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sz="2400" dirty="0">
              <a:latin typeface="Arial" charset="0"/>
            </a:endParaRPr>
          </a:p>
          <a:p>
            <a:r>
              <a:rPr lang="en-US" i="1" dirty="0" err="1">
                <a:latin typeface="Arial" charset="0"/>
              </a:rPr>
              <a:t>Weka</a:t>
            </a:r>
            <a:r>
              <a:rPr lang="en-US" sz="2400" dirty="0">
                <a:latin typeface="Arial" charset="0"/>
              </a:rPr>
              <a:t> (</a:t>
            </a:r>
            <a:r>
              <a:rPr lang="en-US" sz="2400" i="1" dirty="0">
                <a:latin typeface="Arial" charset="0"/>
              </a:rPr>
              <a:t>Waikato Environment for Knowledge Analysis</a:t>
            </a:r>
            <a:r>
              <a:rPr lang="en-US" sz="2400" dirty="0">
                <a:latin typeface="Arial" charset="0"/>
              </a:rPr>
              <a:t>) is a collection of open source, cross-platform, Java-based ML programs and tools for accessing them that let you fairly quickly and easily make use of a wide range of classification and other techniques</a:t>
            </a:r>
          </a:p>
          <a:p>
            <a:endParaRPr lang="en-US" sz="2400" dirty="0">
              <a:latin typeface="Arial" charset="0"/>
            </a:endParaRPr>
          </a:p>
          <a:p>
            <a:r>
              <a:rPr lang="en-US" sz="2400" dirty="0">
                <a:latin typeface="Arial" charset="0"/>
              </a:rPr>
              <a:t>Originally produced by a team at the University of Waikato (New Zealand) and documented in a book: </a:t>
            </a:r>
          </a:p>
          <a:p>
            <a:pPr lvl="1"/>
            <a:r>
              <a:rPr lang="en-US" sz="2000" dirty="0">
                <a:latin typeface="Arial" charset="0"/>
              </a:rPr>
              <a:t>Ian H. Witten and </a:t>
            </a:r>
            <a:r>
              <a:rPr lang="en-US" sz="2000" dirty="0" err="1">
                <a:latin typeface="Arial" charset="0"/>
              </a:rPr>
              <a:t>Eibe</a:t>
            </a:r>
            <a:r>
              <a:rPr lang="en-US" sz="2000" dirty="0">
                <a:latin typeface="Arial" charset="0"/>
              </a:rPr>
              <a:t> Frank (2005) "Data Mining: Practical machine learning tools and techniques", 2nd Edition, Morgan Kaufmann, San Francisco, 2005. 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77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8493</TotalTime>
  <Words>7234</Words>
  <Application>Microsoft Macintosh PowerPoint</Application>
  <PresentationFormat>On-screen Show (4:3)</PresentationFormat>
  <Paragraphs>1658</Paragraphs>
  <Slides>177</Slides>
  <Notes>143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79" baseType="lpstr">
      <vt:lpstr>Office Theme</vt:lpstr>
      <vt:lpstr>Bitmap Image</vt:lpstr>
      <vt:lpstr>PowerPoint Presentation</vt:lpstr>
      <vt:lpstr>First…</vt:lpstr>
      <vt:lpstr>Naïve Approach: When all you have is a hammer…</vt:lpstr>
      <vt:lpstr>Naïve Approach: When all you have is a hammer…</vt:lpstr>
      <vt:lpstr>Slightly less naïve approach: Aimless wandering…</vt:lpstr>
      <vt:lpstr>Slightly less naïve approach: Aimless wandering…</vt:lpstr>
      <vt:lpstr>Slightly less naïve approach: Aimless wandering…</vt:lpstr>
      <vt:lpstr>Expert Approach: Hypothesis driven</vt:lpstr>
      <vt:lpstr>Expert Approach: Hypothesis driven</vt:lpstr>
      <vt:lpstr>Expert Approach: Hypothesis driven</vt:lpstr>
      <vt:lpstr>Suggested Readings</vt:lpstr>
      <vt:lpstr>“Just enough to be dangerous”…</vt:lpstr>
      <vt:lpstr>What is machine learning?</vt:lpstr>
      <vt:lpstr>What is machine learning?</vt:lpstr>
      <vt:lpstr>What is machine learning?</vt:lpstr>
      <vt:lpstr>Example uses of ML</vt:lpstr>
      <vt:lpstr>Example 1: Grid Load </vt:lpstr>
      <vt:lpstr>Example 1: Grid Load </vt:lpstr>
      <vt:lpstr>Example 1: Grid Load </vt:lpstr>
      <vt:lpstr>Regression: Machine Learning Perspective</vt:lpstr>
      <vt:lpstr>Features</vt:lpstr>
      <vt:lpstr>Features</vt:lpstr>
      <vt:lpstr>Example: Sewer Overflows</vt:lpstr>
      <vt:lpstr>Example: Sewer Overflows</vt:lpstr>
      <vt:lpstr>Example: Sewer Overflows</vt:lpstr>
      <vt:lpstr>Example: Sewer Overflows</vt:lpstr>
      <vt:lpstr>Example: Sewer Overflows</vt:lpstr>
      <vt:lpstr>Classification</vt:lpstr>
      <vt:lpstr>How does classification work?</vt:lpstr>
      <vt:lpstr>Learned Classifiers</vt:lpstr>
      <vt:lpstr>How does classification work?</vt:lpstr>
      <vt:lpstr>PowerPoint Presentation</vt:lpstr>
      <vt:lpstr>How does classification work?</vt:lpstr>
      <vt:lpstr>PowerPoint Presentation</vt:lpstr>
      <vt:lpstr>What will the prediction be?</vt:lpstr>
      <vt:lpstr>0R &amp; 1R Classification</vt:lpstr>
      <vt:lpstr>Learned Classifiers</vt:lpstr>
      <vt:lpstr>Learned Classifiers</vt:lpstr>
      <vt:lpstr>Learned Classifiers</vt:lpstr>
      <vt:lpstr>Learned Classifiers</vt:lpstr>
      <vt:lpstr>Learned Classifiers</vt:lpstr>
      <vt:lpstr>Learned Classifiers</vt:lpstr>
      <vt:lpstr>Classification (Learning) Algorithms</vt:lpstr>
      <vt:lpstr>We are About to go Through the Math That Shows How These work</vt:lpstr>
      <vt:lpstr>Probability and Probability Notation </vt:lpstr>
      <vt:lpstr>Probability and Probability Notation </vt:lpstr>
      <vt:lpstr>Probability and Probability Notation </vt:lpstr>
      <vt:lpstr>Probability and Probability Notation </vt:lpstr>
      <vt:lpstr>Probability and Probability Notation </vt:lpstr>
      <vt:lpstr>Probability and Probability Notation </vt:lpstr>
      <vt:lpstr>Conditional Probability</vt:lpstr>
      <vt:lpstr>Conditional Probability</vt:lpstr>
      <vt:lpstr>Conditional Probability</vt:lpstr>
      <vt:lpstr>Conditional Probability</vt:lpstr>
      <vt:lpstr>Conditional Probability Example</vt:lpstr>
      <vt:lpstr>Naïve Bayes</vt:lpstr>
      <vt:lpstr>Why is that true?</vt:lpstr>
      <vt:lpstr>Why is that true?</vt:lpstr>
      <vt:lpstr>Why is that true?</vt:lpstr>
      <vt:lpstr>Why is that true?</vt:lpstr>
      <vt:lpstr>Why is that true?</vt:lpstr>
      <vt:lpstr>Why is that true?</vt:lpstr>
      <vt:lpstr>Why is that true?</vt:lpstr>
      <vt:lpstr>Bayes Law</vt:lpstr>
      <vt:lpstr>Naïve Bayes</vt:lpstr>
      <vt:lpstr>Naïve Bayes</vt:lpstr>
      <vt:lpstr>Naïve Bayes</vt:lpstr>
      <vt:lpstr>Naïve Bayes</vt:lpstr>
      <vt:lpstr>Naïve Bayes</vt:lpstr>
      <vt:lpstr>Naïve Bayes</vt:lpstr>
      <vt:lpstr>Naïve Bayes</vt:lpstr>
      <vt:lpstr>Naïve Bayes</vt:lpstr>
      <vt:lpstr>Naïve Bayes</vt:lpstr>
      <vt:lpstr>More Complex Algorithm… Decision Trees</vt:lpstr>
      <vt:lpstr>Decision Trees</vt:lpstr>
      <vt:lpstr>Decision Trees</vt:lpstr>
      <vt:lpstr>Decision Trees</vt:lpstr>
      <vt:lpstr>Decision Trees</vt:lpstr>
      <vt:lpstr>Information Entropy</vt:lpstr>
      <vt:lpstr>Information Entropy</vt:lpstr>
      <vt:lpstr>Information Entropy</vt:lpstr>
      <vt:lpstr>Information Entropy</vt:lpstr>
      <vt:lpstr>Information Entropy</vt:lpstr>
      <vt:lpstr>Conditional Entropy</vt:lpstr>
      <vt:lpstr>Information Gain  (AKA Mutual Information or Kullback-Leibler divergence)</vt:lpstr>
      <vt:lpstr>Back to Decision Trees…</vt:lpstr>
      <vt:lpstr>Decision Trees</vt:lpstr>
      <vt:lpstr>Decision Trees</vt:lpstr>
      <vt:lpstr>Decision Trees – Overfitting</vt:lpstr>
      <vt:lpstr>Minimum description length principle</vt:lpstr>
      <vt:lpstr>Prepruning versus Postpruning</vt:lpstr>
      <vt:lpstr>Prepruning versus Postpruning</vt:lpstr>
      <vt:lpstr>How do we decide when/where/how much to prune?</vt:lpstr>
      <vt:lpstr>How do we decide when/where/how much to prune?</vt:lpstr>
      <vt:lpstr>Thinking about the Confidence Factor</vt:lpstr>
      <vt:lpstr>Confidence Factors vs Confidence Intervals</vt:lpstr>
      <vt:lpstr>Thinking about the Confidence Factor</vt:lpstr>
      <vt:lpstr>Selecting algorithms</vt:lpstr>
      <vt:lpstr>Using Weka</vt:lpstr>
      <vt:lpstr>Download, Documentation, etc.</vt:lpstr>
      <vt:lpstr>Data for Weka</vt:lpstr>
      <vt:lpstr>Data for Weka</vt:lpstr>
      <vt:lpstr>Sample ARFF File</vt:lpstr>
      <vt:lpstr>Sample ARFF File</vt:lpstr>
      <vt:lpstr>Sample ARFF File</vt:lpstr>
      <vt:lpstr>Sample ARFF File</vt:lpstr>
      <vt:lpstr>Sample ARFF File</vt:lpstr>
      <vt:lpstr>Data types</vt:lpstr>
      <vt:lpstr>Sample ARFF File</vt:lpstr>
      <vt:lpstr>Sample ARFF File</vt:lpstr>
      <vt:lpstr>Data for Weka</vt:lpstr>
      <vt:lpstr>Running Weka</vt:lpstr>
      <vt:lpstr>Explorer startup        …press “Open file…”</vt:lpstr>
      <vt:lpstr>PowerPoint Presentation</vt:lpstr>
      <vt:lpstr>Can manually select features (attrs) here</vt:lpstr>
      <vt:lpstr>Can apply programmatic selection here</vt:lpstr>
      <vt:lpstr>Let’s build a classifier (“Classify” tab)</vt:lpstr>
      <vt:lpstr>Let’s build a classifier (“Classify” tab)</vt:lpstr>
      <vt:lpstr>Let’s build a classifier (“Classify” tab)</vt:lpstr>
      <vt:lpstr>Let’s build a classifier (“Classify” tab)</vt:lpstr>
      <vt:lpstr>PowerPoint Presentation</vt:lpstr>
      <vt:lpstr>Parameter setting…</vt:lpstr>
      <vt:lpstr>Parameter setting…</vt:lpstr>
      <vt:lpstr>PowerPoint Presentation</vt:lpstr>
      <vt:lpstr>PowerPoint Presentation</vt:lpstr>
      <vt:lpstr>PowerPoint Presentation</vt:lpstr>
      <vt:lpstr>Output from this run…</vt:lpstr>
      <vt:lpstr>Output from this run…</vt:lpstr>
      <vt:lpstr>Output from this run…</vt:lpstr>
      <vt:lpstr>Output from this run…</vt:lpstr>
      <vt:lpstr>From a naïve Bayes model… (Same accuracy, slightly diff confusion matrix)</vt:lpstr>
      <vt:lpstr>Hint</vt:lpstr>
      <vt:lpstr>Hint</vt:lpstr>
      <vt:lpstr>PowerPoint Presentation</vt:lpstr>
      <vt:lpstr>Evaluation</vt:lpstr>
      <vt:lpstr>How can I tell if  my classifier is any good?</vt:lpstr>
      <vt:lpstr>Holdout Validation</vt:lpstr>
      <vt:lpstr>How can I tell if my classifier is any good?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Cross Validation</vt:lpstr>
      <vt:lpstr>Simple Cross Validation</vt:lpstr>
      <vt:lpstr>Simple Cross Validation</vt:lpstr>
      <vt:lpstr>Simple Cross Validation</vt:lpstr>
      <vt:lpstr>Simple Cross Validation</vt:lpstr>
      <vt:lpstr>How can I tell if my classifier is any good?</vt:lpstr>
      <vt:lpstr>How can I tell if my classifier is any good?</vt:lpstr>
      <vt:lpstr>Remember!</vt:lpstr>
      <vt:lpstr>Why do we do cross validation?</vt:lpstr>
      <vt:lpstr>Do we have to do all of the folds?</vt:lpstr>
      <vt:lpstr>Why do we do cross validation?</vt:lpstr>
      <vt:lpstr>Why do we do cross validation?</vt:lpstr>
      <vt:lpstr>How To Do Cross Validation</vt:lpstr>
      <vt:lpstr>How To Do Cross Validation</vt:lpstr>
      <vt:lpstr>But then…..</vt:lpstr>
      <vt:lpstr>But then…..</vt:lpstr>
      <vt:lpstr>How can I tell if my classifier is any good?</vt:lpstr>
      <vt:lpstr>How can I tell if my classifier is any good?</vt:lpstr>
      <vt:lpstr>Feature Selection</vt:lpstr>
      <vt:lpstr>Feature Selection</vt:lpstr>
      <vt:lpstr>What would happen  if you do feature selection  over your whole set of data  prior to cross validation?</vt:lpstr>
      <vt:lpstr>Overfitting!</vt:lpstr>
      <vt:lpstr>Two Problems!!</vt:lpstr>
      <vt:lpstr>Correct Methodology</vt:lpstr>
      <vt:lpstr>Software Tools</vt:lpstr>
      <vt:lpstr>If you want to know more…</vt:lpstr>
      <vt:lpstr>Try it…</vt:lpstr>
      <vt:lpstr>Tuning Decision Trees (J48)</vt:lpstr>
      <vt:lpstr>First Choice: Binary splits or not</vt:lpstr>
      <vt:lpstr>Second Choice: Pruning or not</vt:lpstr>
      <vt:lpstr>Third Choice: If you want to prune, what kind of pruning will you do?</vt:lpstr>
      <vt:lpstr>Fifth Choice: How to decide where to prune?</vt:lpstr>
      <vt:lpstr>Sixth Choice: Smoothing or not?</vt:lpstr>
      <vt:lpstr>Seventh Choice: Stopping Criterion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jmankoff</cp:lastModifiedBy>
  <cp:revision>361</cp:revision>
  <dcterms:created xsi:type="dcterms:W3CDTF">2013-10-07T16:54:34Z</dcterms:created>
  <dcterms:modified xsi:type="dcterms:W3CDTF">2014-02-28T18:44:39Z</dcterms:modified>
</cp:coreProperties>
</file>